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68" r:id="rId4"/>
    <p:sldId id="274" r:id="rId5"/>
    <p:sldId id="282" r:id="rId6"/>
    <p:sldId id="269" r:id="rId7"/>
    <p:sldId id="275" r:id="rId8"/>
    <p:sldId id="280" r:id="rId9"/>
    <p:sldId id="276" r:id="rId10"/>
    <p:sldId id="281" r:id="rId11"/>
    <p:sldId id="271" r:id="rId12"/>
    <p:sldId id="272" r:id="rId13"/>
    <p:sldId id="288"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0" d="100"/>
          <a:sy n="100" d="100"/>
        </p:scale>
        <p:origin x="-94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D397AFAC-05FD-46F0-9670-EB9181959C5B}" type="datetimeFigureOut">
              <a:rPr lang="cs-CZ" smtClean="0"/>
              <a:pPr/>
              <a:t>01.09.2020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F06D12D-6C0A-4659-A108-0AD5583C97F2}"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397AFAC-05FD-46F0-9670-EB9181959C5B}" type="datetimeFigureOut">
              <a:rPr lang="cs-CZ" smtClean="0"/>
              <a:pPr/>
              <a:t>01.09.2020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F06D12D-6C0A-4659-A108-0AD5583C97F2}"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397AFAC-05FD-46F0-9670-EB9181959C5B}" type="datetimeFigureOut">
              <a:rPr lang="cs-CZ" smtClean="0"/>
              <a:pPr/>
              <a:t>01.09.2020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F06D12D-6C0A-4659-A108-0AD5583C97F2}"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397AFAC-05FD-46F0-9670-EB9181959C5B}" type="datetimeFigureOut">
              <a:rPr lang="cs-CZ" smtClean="0"/>
              <a:pPr/>
              <a:t>01.09.2020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F06D12D-6C0A-4659-A108-0AD5583C97F2}"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D397AFAC-05FD-46F0-9670-EB9181959C5B}" type="datetimeFigureOut">
              <a:rPr lang="cs-CZ" smtClean="0"/>
              <a:pPr/>
              <a:t>01.09.2020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F06D12D-6C0A-4659-A108-0AD5583C97F2}"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397AFAC-05FD-46F0-9670-EB9181959C5B}" type="datetimeFigureOut">
              <a:rPr lang="cs-CZ" smtClean="0"/>
              <a:pPr/>
              <a:t>01.09.2020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F06D12D-6C0A-4659-A108-0AD5583C97F2}"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397AFAC-05FD-46F0-9670-EB9181959C5B}" type="datetimeFigureOut">
              <a:rPr lang="cs-CZ" smtClean="0"/>
              <a:pPr/>
              <a:t>01.09.2020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F06D12D-6C0A-4659-A108-0AD5583C97F2}"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397AFAC-05FD-46F0-9670-EB9181959C5B}" type="datetimeFigureOut">
              <a:rPr lang="cs-CZ" smtClean="0"/>
              <a:pPr/>
              <a:t>01.09.2020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F06D12D-6C0A-4659-A108-0AD5583C97F2}"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397AFAC-05FD-46F0-9670-EB9181959C5B}" type="datetimeFigureOut">
              <a:rPr lang="cs-CZ" smtClean="0"/>
              <a:pPr/>
              <a:t>01.09.2020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F06D12D-6C0A-4659-A108-0AD5583C97F2}"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397AFAC-05FD-46F0-9670-EB9181959C5B}" type="datetimeFigureOut">
              <a:rPr lang="cs-CZ" smtClean="0"/>
              <a:pPr/>
              <a:t>01.09.2020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F06D12D-6C0A-4659-A108-0AD5583C97F2}"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397AFAC-05FD-46F0-9670-EB9181959C5B}" type="datetimeFigureOut">
              <a:rPr lang="cs-CZ" smtClean="0"/>
              <a:pPr/>
              <a:t>01.09.2020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F06D12D-6C0A-4659-A108-0AD5583C97F2}"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97AFAC-05FD-46F0-9670-EB9181959C5B}" type="datetimeFigureOut">
              <a:rPr lang="cs-CZ" smtClean="0"/>
              <a:pPr/>
              <a:t>01.09.2020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06D12D-6C0A-4659-A108-0AD5583C97F2}"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42910" y="1357298"/>
            <a:ext cx="7772400" cy="2450703"/>
          </a:xfrm>
        </p:spPr>
        <p:txBody>
          <a:bodyPr>
            <a:normAutofit/>
          </a:bodyPr>
          <a:lstStyle/>
          <a:p>
            <a:r>
              <a:rPr lang="cs-CZ" sz="5400" dirty="0" smtClean="0">
                <a:solidFill>
                  <a:srgbClr val="C00000"/>
                </a:solidFill>
                <a:latin typeface="Arial Black" pitchFamily="34" charset="0"/>
              </a:rPr>
              <a:t>mírnění bolesti</a:t>
            </a:r>
            <a:endParaRPr lang="cs-CZ" sz="5400" dirty="0">
              <a:solidFill>
                <a:srgbClr val="C00000"/>
              </a:solidFill>
              <a:latin typeface="Arial Black" pitchFamily="34" charset="0"/>
            </a:endParaRPr>
          </a:p>
        </p:txBody>
      </p:sp>
      <p:sp>
        <p:nvSpPr>
          <p:cNvPr id="3" name="Podnadpis 2"/>
          <p:cNvSpPr>
            <a:spLocks noGrp="1"/>
          </p:cNvSpPr>
          <p:nvPr>
            <p:ph type="subTitle" idx="1"/>
          </p:nvPr>
        </p:nvSpPr>
        <p:spPr/>
        <p:txBody>
          <a:bodyPr>
            <a:normAutofit/>
          </a:bodyPr>
          <a:lstStyle/>
          <a:p>
            <a:r>
              <a:rPr lang="en-US" dirty="0"/>
              <a:t> </a:t>
            </a:r>
            <a:endParaRPr lang="cs-CZ" dirty="0"/>
          </a:p>
          <a:p>
            <a:r>
              <a:rPr lang="en-US" b="1" dirty="0"/>
              <a:t> </a:t>
            </a:r>
            <a:endParaRPr lang="cs-CZ" dirty="0"/>
          </a:p>
          <a:p>
            <a:endParaRPr lang="cs-CZ" dirty="0"/>
          </a:p>
        </p:txBody>
      </p:sp>
      <p:sp>
        <p:nvSpPr>
          <p:cNvPr id="4" name="Obdélník 3"/>
          <p:cNvSpPr/>
          <p:nvPr/>
        </p:nvSpPr>
        <p:spPr>
          <a:xfrm>
            <a:off x="683568" y="620688"/>
            <a:ext cx="7632848" cy="5544616"/>
          </a:xfrm>
          <a:prstGeom prst="rect">
            <a:avLst/>
          </a:prstGeom>
          <a:noFill/>
          <a:ln w="76200" cmpd="thickThi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2500298" y="4857760"/>
            <a:ext cx="4223849" cy="913070"/>
          </a:xfrm>
          <a:prstGeom prst="rect">
            <a:avLst/>
          </a:prstGeom>
        </p:spPr>
        <p:txBody>
          <a:bodyPr wrap="none">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90000"/>
              </a:lnSpc>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2400" b="1" dirty="0" smtClean="0"/>
              <a:t>PhDr. Ing. Ingrid Hanušová, PhD</a:t>
            </a:r>
          </a:p>
          <a:p>
            <a:pPr algn="ctr">
              <a:lnSpc>
                <a:spcPct val="90000"/>
              </a:lnSpc>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800" dirty="0" smtClean="0"/>
              <a:t> </a:t>
            </a:r>
          </a:p>
          <a:p>
            <a:pPr algn="ctr">
              <a:lnSpc>
                <a:spcPct val="90000"/>
              </a:lnSpc>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dirty="0" smtClean="0"/>
              <a:t>Ústav humanitních studií v lékařství</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CHRONICKÁ</a:t>
            </a:r>
            <a:endParaRPr lang="cs-CZ" dirty="0"/>
          </a:p>
        </p:txBody>
      </p:sp>
      <p:sp>
        <p:nvSpPr>
          <p:cNvPr id="3" name="Zástupný symbol pro obsah 2"/>
          <p:cNvSpPr>
            <a:spLocks noGrp="1"/>
          </p:cNvSpPr>
          <p:nvPr>
            <p:ph idx="1"/>
          </p:nvPr>
        </p:nvSpPr>
        <p:spPr>
          <a:xfrm>
            <a:off x="500034" y="1885928"/>
            <a:ext cx="8229600" cy="4400592"/>
          </a:xfrm>
        </p:spPr>
        <p:txBody>
          <a:bodyPr>
            <a:normAutofit/>
          </a:bodyPr>
          <a:lstStyle/>
          <a:p>
            <a:pPr>
              <a:buNone/>
            </a:pPr>
            <a:r>
              <a:rPr lang="en-US" u="sng" dirty="0" smtClean="0"/>
              <a:t>SPECIÁLNÍ</a:t>
            </a:r>
            <a:r>
              <a:rPr lang="cs-CZ" u="sng" dirty="0" smtClean="0"/>
              <a:t> METODY</a:t>
            </a:r>
            <a:r>
              <a:rPr lang="cs-CZ" sz="2400" u="sng" dirty="0" smtClean="0"/>
              <a:t>:</a:t>
            </a:r>
          </a:p>
          <a:p>
            <a:pPr>
              <a:buNone/>
            </a:pPr>
            <a:endParaRPr lang="cs-CZ" sz="2400" dirty="0" smtClean="0"/>
          </a:p>
          <a:p>
            <a:r>
              <a:rPr lang="en-US" u="sng" dirty="0" err="1" smtClean="0"/>
              <a:t>relaxace</a:t>
            </a:r>
            <a:r>
              <a:rPr lang="en-US" dirty="0"/>
              <a:t>: </a:t>
            </a:r>
            <a:r>
              <a:rPr lang="en-US" dirty="0" smtClean="0"/>
              <a:t>Jacobson</a:t>
            </a:r>
            <a:r>
              <a:rPr lang="cs-CZ" dirty="0" err="1" smtClean="0"/>
              <a:t>ova</a:t>
            </a:r>
            <a:r>
              <a:rPr lang="en-US" dirty="0" smtClean="0"/>
              <a:t>, </a:t>
            </a:r>
            <a:r>
              <a:rPr lang="en-US" dirty="0" err="1"/>
              <a:t>autogenní</a:t>
            </a:r>
            <a:r>
              <a:rPr lang="en-US" dirty="0"/>
              <a:t>, </a:t>
            </a:r>
            <a:r>
              <a:rPr lang="en-US" dirty="0" err="1"/>
              <a:t>meditace</a:t>
            </a:r>
            <a:r>
              <a:rPr lang="en-US" dirty="0"/>
              <a:t>, </a:t>
            </a:r>
            <a:r>
              <a:rPr lang="en-US" dirty="0" err="1"/>
              <a:t>dechová</a:t>
            </a:r>
            <a:r>
              <a:rPr lang="en-US" dirty="0"/>
              <a:t> </a:t>
            </a:r>
            <a:r>
              <a:rPr lang="en-US" dirty="0" err="1"/>
              <a:t>cvičení</a:t>
            </a:r>
            <a:r>
              <a:rPr lang="en-US" dirty="0"/>
              <a:t> z </a:t>
            </a:r>
            <a:r>
              <a:rPr lang="en-US" dirty="0" err="1"/>
              <a:t>jógy</a:t>
            </a:r>
            <a:r>
              <a:rPr lang="en-US" dirty="0"/>
              <a:t>.</a:t>
            </a:r>
            <a:endParaRPr lang="cs-CZ" sz="4400" dirty="0"/>
          </a:p>
          <a:p>
            <a:pPr lvl="0"/>
            <a:r>
              <a:rPr lang="en-US" u="sng" dirty="0" err="1"/>
              <a:t>imaginativní</a:t>
            </a:r>
            <a:r>
              <a:rPr lang="en-US" u="sng" dirty="0"/>
              <a:t> </a:t>
            </a:r>
            <a:r>
              <a:rPr lang="en-US" u="sng" dirty="0" err="1" smtClean="0"/>
              <a:t>techniky</a:t>
            </a:r>
            <a:endParaRPr lang="cs-CZ" sz="4400" dirty="0"/>
          </a:p>
          <a:p>
            <a:pPr lvl="0"/>
            <a:r>
              <a:rPr lang="en-US" u="sng" dirty="0" err="1"/>
              <a:t>kognitivně-behaviorální</a:t>
            </a:r>
            <a:r>
              <a:rPr lang="en-US" u="sng" dirty="0"/>
              <a:t> </a:t>
            </a:r>
            <a:r>
              <a:rPr lang="en-US" u="sng" dirty="0" err="1" smtClean="0"/>
              <a:t>metody</a:t>
            </a:r>
            <a:endParaRPr lang="cs-CZ" sz="4400" dirty="0"/>
          </a:p>
          <a:p>
            <a:pPr lvl="0"/>
            <a:r>
              <a:rPr lang="en-US" u="sng" dirty="0" smtClean="0"/>
              <a:t>biofeedback</a:t>
            </a:r>
            <a:endParaRPr lang="cs-CZ" sz="4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1143000"/>
          </a:xfrm>
        </p:spPr>
        <p:txBody>
          <a:bodyPr/>
          <a:lstStyle/>
          <a:p>
            <a:r>
              <a:rPr lang="cs-CZ" dirty="0" smtClean="0"/>
              <a:t>DĚTI A BOLEST</a:t>
            </a:r>
            <a:endParaRPr lang="cs-CZ" dirty="0"/>
          </a:p>
        </p:txBody>
      </p:sp>
      <p:sp>
        <p:nvSpPr>
          <p:cNvPr id="3" name="Zástupný symbol pro obsah 2"/>
          <p:cNvSpPr>
            <a:spLocks noGrp="1"/>
          </p:cNvSpPr>
          <p:nvPr>
            <p:ph idx="1"/>
          </p:nvPr>
        </p:nvSpPr>
        <p:spPr>
          <a:xfrm>
            <a:off x="467544" y="1052736"/>
            <a:ext cx="8229600" cy="5643578"/>
          </a:xfrm>
        </p:spPr>
        <p:txBody>
          <a:bodyPr>
            <a:normAutofit fontScale="62500" lnSpcReduction="20000"/>
          </a:bodyPr>
          <a:lstStyle/>
          <a:p>
            <a:pPr>
              <a:buNone/>
            </a:pPr>
            <a:r>
              <a:rPr lang="cs-CZ" b="1" u="sng" dirty="0" smtClean="0"/>
              <a:t>Mýty o bolesti</a:t>
            </a:r>
            <a:r>
              <a:rPr lang="cs-CZ" b="1" dirty="0" smtClean="0"/>
              <a:t>:</a:t>
            </a:r>
          </a:p>
          <a:p>
            <a:r>
              <a:rPr lang="cs-CZ" b="1" dirty="0" smtClean="0"/>
              <a:t>Malí kojenci nevnímají bolest - nervový systém je nezralý</a:t>
            </a:r>
            <a:r>
              <a:rPr lang="cs-CZ" dirty="0" smtClean="0"/>
              <a:t> pro vnímání. Ale již 26týdenní fétus je schopen vnímat </a:t>
            </a:r>
            <a:r>
              <a:rPr lang="cs-CZ" dirty="0" err="1" smtClean="0"/>
              <a:t>nociceptivní</a:t>
            </a:r>
            <a:r>
              <a:rPr lang="cs-CZ" dirty="0" smtClean="0"/>
              <a:t> podněty.</a:t>
            </a:r>
          </a:p>
          <a:p>
            <a:r>
              <a:rPr lang="cs-CZ" b="1" dirty="0" smtClean="0"/>
              <a:t>Kojenci si bolest nepamatují</a:t>
            </a:r>
            <a:r>
              <a:rPr lang="cs-CZ" dirty="0" smtClean="0"/>
              <a:t>. Pamatují a na hrozbu bolestivého zákroku reagují strachem.</a:t>
            </a:r>
          </a:p>
          <a:p>
            <a:r>
              <a:rPr lang="cs-CZ" b="1" dirty="0" smtClean="0"/>
              <a:t>Děti snadněji získávají návyk na </a:t>
            </a:r>
            <a:r>
              <a:rPr lang="cs-CZ" b="1" dirty="0" err="1" smtClean="0"/>
              <a:t>opioidy</a:t>
            </a:r>
            <a:r>
              <a:rPr lang="cs-CZ" dirty="0" smtClean="0"/>
              <a:t>. Ve skutečnosti se méně než u 1% dětí vytvoří somatický návyk. </a:t>
            </a:r>
          </a:p>
          <a:p>
            <a:r>
              <a:rPr lang="cs-CZ" b="1" dirty="0" smtClean="0"/>
              <a:t>Děti tolerují bolest lépe než dospělí</a:t>
            </a:r>
            <a:r>
              <a:rPr lang="cs-CZ" dirty="0" smtClean="0"/>
              <a:t>. Ve skutečnosti naopak tolerance bolesti roste s věkem.</a:t>
            </a:r>
          </a:p>
          <a:p>
            <a:r>
              <a:rPr lang="cs-CZ" b="1" dirty="0" smtClean="0"/>
              <a:t>Děti nejsou schopny vyjádřit, co je bolí</a:t>
            </a:r>
            <a:r>
              <a:rPr lang="cs-CZ" dirty="0" smtClean="0"/>
              <a:t>. Děti a kojenci bolest vyjadřují neverbálně. Již tříleté dítě dokáže s pomocí obrázkových škál a vlastní kresbou popsat intenzitu i lokalizaci bolesti.</a:t>
            </a:r>
          </a:p>
          <a:p>
            <a:r>
              <a:rPr lang="cs-CZ" b="1" dirty="0" smtClean="0"/>
              <a:t>Děti dokážou přivyknout bolestivým procedurám</a:t>
            </a:r>
            <a:r>
              <a:rPr lang="cs-CZ" dirty="0" smtClean="0"/>
              <a:t>. Adaptace na bolest je zanedbatelná až nulová.</a:t>
            </a:r>
          </a:p>
          <a:p>
            <a:r>
              <a:rPr lang="cs-CZ" b="1" dirty="0" smtClean="0"/>
              <a:t>Děti sdělí, jestliže vnímají bolest</a:t>
            </a:r>
            <a:r>
              <a:rPr lang="cs-CZ" dirty="0" smtClean="0"/>
              <a:t>. Děti (i starší) nemusejí mít potřebu svou bolest  uvádět, bojí se třeba bolestivého podání analgetika.</a:t>
            </a:r>
          </a:p>
          <a:p>
            <a:r>
              <a:rPr lang="cs-CZ" b="1" dirty="0" smtClean="0"/>
              <a:t>Děti chováním dobře vyjadřují, zda a jak intenzivní bolest prožívají</a:t>
            </a:r>
            <a:r>
              <a:rPr lang="cs-CZ" dirty="0" smtClean="0"/>
              <a:t>. Děti při své oblíbené činnosti nemusejí vůbec vnímat bolest nebo se chovat „bolestivě“. </a:t>
            </a:r>
          </a:p>
          <a:p>
            <a:pPr algn="r">
              <a:buNone/>
            </a:pPr>
            <a:r>
              <a:rPr lang="cs-CZ" sz="2600" i="1" dirty="0" smtClean="0"/>
              <a:t>Zdroj: Regina </a:t>
            </a:r>
            <a:r>
              <a:rPr lang="cs-CZ" sz="2600" i="1" dirty="0" err="1" smtClean="0"/>
              <a:t>Slowik</a:t>
            </a:r>
            <a:r>
              <a:rPr lang="cs-CZ" sz="2600" i="1" dirty="0" smtClean="0"/>
              <a:t>, Ilona Plevová</a:t>
            </a:r>
            <a:endParaRPr lang="cs-CZ" sz="2600"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1143000"/>
          </a:xfrm>
        </p:spPr>
        <p:txBody>
          <a:bodyPr/>
          <a:lstStyle/>
          <a:p>
            <a:r>
              <a:rPr lang="cs-CZ" dirty="0" smtClean="0"/>
              <a:t>DĚTI A BOLEST</a:t>
            </a:r>
            <a:endParaRPr lang="cs-CZ" dirty="0"/>
          </a:p>
        </p:txBody>
      </p:sp>
      <p:sp>
        <p:nvSpPr>
          <p:cNvPr id="3" name="Zástupný symbol pro obsah 2"/>
          <p:cNvSpPr>
            <a:spLocks noGrp="1"/>
          </p:cNvSpPr>
          <p:nvPr>
            <p:ph idx="1"/>
          </p:nvPr>
        </p:nvSpPr>
        <p:spPr>
          <a:xfrm>
            <a:off x="428596" y="1142984"/>
            <a:ext cx="8229600" cy="5715016"/>
          </a:xfrm>
        </p:spPr>
        <p:txBody>
          <a:bodyPr>
            <a:normAutofit fontScale="55000" lnSpcReduction="20000"/>
          </a:bodyPr>
          <a:lstStyle/>
          <a:p>
            <a:r>
              <a:rPr lang="cs-CZ" sz="3600" b="1" u="sng" dirty="0" smtClean="0"/>
              <a:t>Novorozenci</a:t>
            </a:r>
            <a:r>
              <a:rPr lang="cs-CZ" sz="3600" dirty="0" smtClean="0"/>
              <a:t>: reagují na úzkost a nejistotu rodičů. Pokud jsou rodiče velmi nejistí, je někdy vhodnější, nejsou-li bolestivému zákroku přítomni.</a:t>
            </a:r>
          </a:p>
          <a:p>
            <a:r>
              <a:rPr lang="cs-CZ" sz="3600" b="1" u="sng" dirty="0" smtClean="0"/>
              <a:t>Batolata</a:t>
            </a:r>
            <a:r>
              <a:rPr lang="cs-CZ" sz="3600" dirty="0" smtClean="0"/>
              <a:t>: mají slůvka pro bolest. Bojí se cizích lidí, přítomnost rodičů je pro ně důležitá. Začínají si uvědomovat vlastní osobu, částečná možnost kontroly je pro ně důležitá - vybrat si ruku pro odběr krve, rozhodnout, zda budou ležet nebo sedět rodiči na klíně, apod.  </a:t>
            </a:r>
          </a:p>
          <a:p>
            <a:r>
              <a:rPr lang="cs-CZ" sz="3600" b="1" u="sng" dirty="0" smtClean="0"/>
              <a:t>Předškolní děti</a:t>
            </a:r>
            <a:r>
              <a:rPr lang="cs-CZ" sz="3600" b="1" dirty="0" smtClean="0"/>
              <a:t>:</a:t>
            </a:r>
            <a:r>
              <a:rPr lang="cs-CZ" sz="3600" dirty="0" smtClean="0"/>
              <a:t> dokážou vyjádřit bolest slovy. Často věří, že je bolest trest, což zvyšuje stres. Mísí se u nich skutečnost a fantazie, čehož se dá využít pro odvrácení pozornosti. Nemají příčinné myšlení, a tak nechápou, jak jim může bolestivý odběr krve pomoci. Bojí se jehel, bojí se krve. Snaží se získat čas, bolest odložit. Potřebují mít pocit kontroly, potřebují rozhodovat.  Nespolupráce, touha po náruči a mazlení.</a:t>
            </a:r>
          </a:p>
          <a:p>
            <a:r>
              <a:rPr lang="cs-CZ" sz="3600" b="1" u="sng" dirty="0" smtClean="0"/>
              <a:t>Školní děti</a:t>
            </a:r>
            <a:r>
              <a:rPr lang="cs-CZ" sz="3600" u="sng" dirty="0" smtClean="0"/>
              <a:t> </a:t>
            </a:r>
            <a:r>
              <a:rPr lang="cs-CZ" sz="3600" dirty="0" smtClean="0"/>
              <a:t>mají představu příčiny a následku, dokážou odložit odměnu na pozdější dobu, jsou samostatnější. S cizími tendenci k </a:t>
            </a:r>
            <a:r>
              <a:rPr lang="cs-CZ" sz="3600" dirty="0" err="1" smtClean="0"/>
              <a:t>dissimulaci</a:t>
            </a:r>
            <a:r>
              <a:rPr lang="cs-CZ" sz="3600" dirty="0" smtClean="0"/>
              <a:t>. Děsivé fantazie o nemoci.</a:t>
            </a:r>
            <a:r>
              <a:rPr lang="en-US" sz="3600" dirty="0" smtClean="0"/>
              <a:t> </a:t>
            </a:r>
            <a:r>
              <a:rPr lang="cs-CZ" sz="3600" dirty="0" smtClean="0"/>
              <a:t>D</a:t>
            </a:r>
            <a:r>
              <a:rPr lang="en-US" sz="3600" dirty="0" smtClean="0"/>
              <a:t>o 2. </a:t>
            </a:r>
            <a:r>
              <a:rPr lang="en-US" sz="3600" dirty="0" err="1" smtClean="0"/>
              <a:t>třídy</a:t>
            </a:r>
            <a:r>
              <a:rPr lang="en-US" sz="3600" dirty="0" smtClean="0"/>
              <a:t> s </a:t>
            </a:r>
            <a:r>
              <a:rPr lang="en-US" sz="3600" dirty="0" err="1" smtClean="0"/>
              <a:t>doprovodem</a:t>
            </a:r>
            <a:r>
              <a:rPr lang="en-US" sz="3600" dirty="0" smtClean="0"/>
              <a:t> u </a:t>
            </a:r>
            <a:r>
              <a:rPr lang="en-US" sz="3600" dirty="0" err="1" smtClean="0"/>
              <a:t>zákroku</a:t>
            </a:r>
            <a:r>
              <a:rPr lang="en-US" sz="3600" dirty="0" smtClean="0"/>
              <a:t>, </a:t>
            </a:r>
            <a:r>
              <a:rPr lang="en-US" sz="3600" dirty="0" err="1" smtClean="0"/>
              <a:t>i</a:t>
            </a:r>
            <a:r>
              <a:rPr lang="en-US" sz="3600" dirty="0" smtClean="0"/>
              <a:t> </a:t>
            </a:r>
            <a:r>
              <a:rPr lang="en-US" sz="3600" dirty="0" err="1" smtClean="0"/>
              <a:t>později</a:t>
            </a:r>
            <a:r>
              <a:rPr lang="en-US" sz="3600" dirty="0" smtClean="0"/>
              <a:t> </a:t>
            </a:r>
            <a:r>
              <a:rPr lang="en-US" sz="3600" dirty="0" err="1" smtClean="0"/>
              <a:t>chtějí-li,ale</a:t>
            </a:r>
            <a:r>
              <a:rPr lang="en-US" sz="3600" dirty="0" smtClean="0"/>
              <a:t> ne </a:t>
            </a:r>
            <a:r>
              <a:rPr lang="en-US" sz="3600" dirty="0" err="1" smtClean="0"/>
              <a:t>hysterické</a:t>
            </a:r>
            <a:r>
              <a:rPr lang="en-US" sz="3600" dirty="0" smtClean="0"/>
              <a:t> a </a:t>
            </a:r>
            <a:r>
              <a:rPr lang="en-US" sz="3600" dirty="0" err="1" smtClean="0"/>
              <a:t>úzkostné</a:t>
            </a:r>
            <a:r>
              <a:rPr lang="en-US" sz="3600" dirty="0" smtClean="0"/>
              <a:t> </a:t>
            </a:r>
            <a:r>
              <a:rPr lang="en-US" sz="3600" dirty="0" err="1" smtClean="0"/>
              <a:t>matky</a:t>
            </a:r>
            <a:r>
              <a:rPr lang="cs-CZ" sz="3600" dirty="0" smtClean="0"/>
              <a:t>. D</a:t>
            </a:r>
            <a:r>
              <a:rPr lang="en-US" sz="3600" dirty="0" smtClean="0"/>
              <a:t>o 8 let </a:t>
            </a:r>
            <a:r>
              <a:rPr lang="en-US" sz="3600" dirty="0" err="1" smtClean="0"/>
              <a:t>neumí</a:t>
            </a:r>
            <a:r>
              <a:rPr lang="en-US" sz="3600" dirty="0" smtClean="0"/>
              <a:t> </a:t>
            </a:r>
            <a:r>
              <a:rPr lang="en-US" sz="3600" dirty="0" err="1" smtClean="0"/>
              <a:t>zvládat</a:t>
            </a:r>
            <a:r>
              <a:rPr lang="en-US" sz="3600" dirty="0" smtClean="0"/>
              <a:t> – </a:t>
            </a:r>
            <a:r>
              <a:rPr lang="en-US" sz="3600" dirty="0" err="1" smtClean="0"/>
              <a:t>naučit</a:t>
            </a:r>
            <a:r>
              <a:rPr lang="en-US" sz="3600" dirty="0" smtClean="0"/>
              <a:t> </a:t>
            </a:r>
            <a:r>
              <a:rPr lang="en-US" sz="3600" dirty="0" err="1" smtClean="0"/>
              <a:t>polohování</a:t>
            </a:r>
            <a:r>
              <a:rPr lang="en-US" sz="3600" dirty="0" smtClean="0"/>
              <a:t>, </a:t>
            </a:r>
            <a:r>
              <a:rPr lang="en-US" sz="3600" dirty="0" err="1" smtClean="0"/>
              <a:t>klid</a:t>
            </a:r>
            <a:r>
              <a:rPr lang="en-US" sz="3600" dirty="0" smtClean="0"/>
              <a:t>, </a:t>
            </a:r>
            <a:r>
              <a:rPr lang="en-US" sz="3600" dirty="0" err="1" smtClean="0"/>
              <a:t>dech</a:t>
            </a:r>
            <a:r>
              <a:rPr lang="en-US" sz="3600" dirty="0" smtClean="0"/>
              <a:t>, </a:t>
            </a:r>
            <a:r>
              <a:rPr lang="en-US" sz="3600" dirty="0" err="1" smtClean="0"/>
              <a:t>odvedení</a:t>
            </a:r>
            <a:r>
              <a:rPr lang="en-US" sz="3600" dirty="0" smtClean="0"/>
              <a:t> </a:t>
            </a:r>
            <a:r>
              <a:rPr lang="en-US" sz="3600" dirty="0" err="1" smtClean="0"/>
              <a:t>pozornosti</a:t>
            </a:r>
            <a:endParaRPr lang="cs-CZ" sz="3600" dirty="0" smtClean="0"/>
          </a:p>
          <a:p>
            <a:r>
              <a:rPr lang="cs-CZ" sz="3600" b="1" u="sng" dirty="0" smtClean="0"/>
              <a:t>Dospívající</a:t>
            </a:r>
            <a:r>
              <a:rPr lang="cs-CZ" sz="3600" dirty="0" smtClean="0"/>
              <a:t> potřebují pocit důstojnosti, kontroly. Dobrý účinek má nácvik různých technik zvládání bolesti. Mohou popírat bolest, věří, že zdravotníci ví, kdy jim analgetika zabírají, a neřeknou si o ně</a:t>
            </a:r>
            <a:r>
              <a:rPr lang="cs-CZ" smtClean="0"/>
              <a:t>. </a:t>
            </a:r>
            <a:endParaRPr lang="cs-CZ"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TESTOVÉ OTÁZKY</a:t>
            </a:r>
            <a:endParaRPr lang="cs-CZ" dirty="0"/>
          </a:p>
        </p:txBody>
      </p:sp>
      <p:sp>
        <p:nvSpPr>
          <p:cNvPr id="3" name="Zástupný symbol pro obsah 2"/>
          <p:cNvSpPr>
            <a:spLocks noGrp="1"/>
          </p:cNvSpPr>
          <p:nvPr>
            <p:ph idx="1"/>
          </p:nvPr>
        </p:nvSpPr>
        <p:spPr>
          <a:xfrm>
            <a:off x="323528" y="1340768"/>
            <a:ext cx="4104456" cy="5328592"/>
          </a:xfrm>
        </p:spPr>
        <p:txBody>
          <a:bodyPr>
            <a:normAutofit fontScale="77500" lnSpcReduction="20000"/>
          </a:bodyPr>
          <a:lstStyle/>
          <a:p>
            <a:pPr>
              <a:buNone/>
            </a:pPr>
            <a:r>
              <a:rPr lang="cs-CZ" sz="1800" b="1" dirty="0" smtClean="0"/>
              <a:t>1. Které osoby mají snížený práh bolesti?</a:t>
            </a:r>
          </a:p>
          <a:p>
            <a:pPr>
              <a:buNone/>
            </a:pPr>
            <a:r>
              <a:rPr lang="cs-CZ" sz="1800" dirty="0" smtClean="0"/>
              <a:t>a) chroničtí pacienti</a:t>
            </a:r>
          </a:p>
          <a:p>
            <a:pPr>
              <a:buNone/>
            </a:pPr>
            <a:r>
              <a:rPr lang="cs-CZ" sz="1800" dirty="0" smtClean="0"/>
              <a:t>b) lidé mezi 30-50 lety</a:t>
            </a:r>
          </a:p>
          <a:p>
            <a:pPr>
              <a:buNone/>
            </a:pPr>
            <a:r>
              <a:rPr lang="cs-CZ" sz="1800" dirty="0" smtClean="0"/>
              <a:t>c) úzkostní a depresivní</a:t>
            </a:r>
          </a:p>
          <a:p>
            <a:pPr>
              <a:buNone/>
            </a:pPr>
            <a:r>
              <a:rPr lang="cs-CZ" sz="1800" dirty="0" smtClean="0"/>
              <a:t>d) děti a starší lidé </a:t>
            </a:r>
          </a:p>
          <a:p>
            <a:pPr>
              <a:buNone/>
            </a:pPr>
            <a:endParaRPr lang="cs-CZ" sz="1800" b="1" dirty="0" smtClean="0"/>
          </a:p>
          <a:p>
            <a:pPr>
              <a:buNone/>
            </a:pPr>
            <a:r>
              <a:rPr lang="cs-CZ" sz="1800" b="1" dirty="0" smtClean="0"/>
              <a:t>2. Které metody zvládání bolesti řadíme mezi psychologické?</a:t>
            </a:r>
          </a:p>
          <a:p>
            <a:pPr>
              <a:buNone/>
            </a:pPr>
            <a:r>
              <a:rPr lang="cs-CZ" sz="1800" dirty="0" smtClean="0"/>
              <a:t>a) </a:t>
            </a:r>
            <a:r>
              <a:rPr lang="cs-CZ" sz="1800" dirty="0" err="1" smtClean="0"/>
              <a:t>elektroanalgézie</a:t>
            </a:r>
            <a:endParaRPr lang="cs-CZ" sz="1800" dirty="0" smtClean="0"/>
          </a:p>
          <a:p>
            <a:pPr>
              <a:buNone/>
            </a:pPr>
            <a:r>
              <a:rPr lang="cs-CZ" sz="1800" dirty="0" smtClean="0"/>
              <a:t>b) neurochirurgické zákroky </a:t>
            </a:r>
          </a:p>
          <a:p>
            <a:pPr>
              <a:buNone/>
            </a:pPr>
            <a:r>
              <a:rPr lang="cs-CZ" sz="1800" dirty="0" smtClean="0"/>
              <a:t>c) odvedení pozornosti</a:t>
            </a:r>
          </a:p>
          <a:p>
            <a:pPr>
              <a:buNone/>
            </a:pPr>
            <a:r>
              <a:rPr lang="cs-CZ" sz="1800" dirty="0" smtClean="0"/>
              <a:t>d) fyzioterapie</a:t>
            </a:r>
          </a:p>
          <a:p>
            <a:pPr>
              <a:buNone/>
            </a:pPr>
            <a:endParaRPr lang="cs-CZ" sz="1800" b="1" dirty="0" smtClean="0"/>
          </a:p>
          <a:p>
            <a:pPr>
              <a:buNone/>
            </a:pPr>
            <a:r>
              <a:rPr lang="cs-CZ" sz="1800" b="1" dirty="0" smtClean="0"/>
              <a:t>3. Které fázi vyrovnání se se stresem odpovídá reakce na akutní bolest?</a:t>
            </a:r>
          </a:p>
          <a:p>
            <a:pPr>
              <a:buNone/>
            </a:pPr>
            <a:r>
              <a:rPr lang="cs-CZ" sz="1800" dirty="0" smtClean="0"/>
              <a:t>a) vyčerpání</a:t>
            </a:r>
          </a:p>
          <a:p>
            <a:pPr>
              <a:buNone/>
            </a:pPr>
            <a:r>
              <a:rPr lang="cs-CZ" sz="1800" dirty="0" smtClean="0"/>
              <a:t>b) únik</a:t>
            </a:r>
          </a:p>
          <a:p>
            <a:pPr>
              <a:buNone/>
            </a:pPr>
            <a:r>
              <a:rPr lang="cs-CZ" sz="1800" dirty="0" smtClean="0"/>
              <a:t>c) adaptace</a:t>
            </a:r>
          </a:p>
          <a:p>
            <a:pPr>
              <a:buNone/>
            </a:pPr>
            <a:r>
              <a:rPr lang="cs-CZ" sz="1800" dirty="0" smtClean="0"/>
              <a:t>d) útok</a:t>
            </a:r>
          </a:p>
          <a:p>
            <a:pPr>
              <a:buNone/>
            </a:pPr>
            <a:endParaRPr lang="cs-CZ" sz="1800" b="1" dirty="0" smtClean="0"/>
          </a:p>
          <a:p>
            <a:pPr>
              <a:buNone/>
            </a:pPr>
            <a:r>
              <a:rPr lang="cs-CZ" sz="1800" b="1" dirty="0" smtClean="0"/>
              <a:t>4. Jaké jsou patologické reakce na chronickou bolest?</a:t>
            </a:r>
          </a:p>
          <a:p>
            <a:pPr>
              <a:buNone/>
            </a:pPr>
            <a:r>
              <a:rPr lang="cs-CZ" sz="1800" dirty="0" smtClean="0"/>
              <a:t>a) závislost na lécích </a:t>
            </a:r>
          </a:p>
          <a:p>
            <a:pPr>
              <a:buNone/>
            </a:pPr>
            <a:r>
              <a:rPr lang="cs-CZ" sz="1800" dirty="0" smtClean="0"/>
              <a:t>b) deprese</a:t>
            </a:r>
          </a:p>
          <a:p>
            <a:pPr>
              <a:buNone/>
            </a:pPr>
            <a:r>
              <a:rPr lang="cs-CZ" sz="1800" dirty="0" smtClean="0"/>
              <a:t>c) závislost na alkoholu</a:t>
            </a:r>
          </a:p>
          <a:p>
            <a:pPr>
              <a:buNone/>
            </a:pPr>
            <a:r>
              <a:rPr lang="cs-CZ" sz="1800" dirty="0" smtClean="0"/>
              <a:t>d) psychóza</a:t>
            </a:r>
            <a:endParaRPr lang="cs-CZ" sz="1200" dirty="0"/>
          </a:p>
        </p:txBody>
      </p:sp>
      <p:sp>
        <p:nvSpPr>
          <p:cNvPr id="4" name="Zástupný symbol pro obsah 2"/>
          <p:cNvSpPr txBox="1">
            <a:spLocks/>
          </p:cNvSpPr>
          <p:nvPr/>
        </p:nvSpPr>
        <p:spPr>
          <a:xfrm>
            <a:off x="4644008" y="1340768"/>
            <a:ext cx="4104456" cy="5517232"/>
          </a:xfrm>
          <a:prstGeom prst="rect">
            <a:avLst/>
          </a:prstGeom>
        </p:spPr>
        <p:txBody>
          <a:bodyPr vert="horz" lIns="91440" tIns="45720" rIns="91440" bIns="45720" rtlCol="0">
            <a:normAutofit fontScale="85000" lnSpcReduction="20000"/>
          </a:bodyPr>
          <a:lstStyle/>
          <a:p>
            <a:pPr marL="342900" indent="-342900" eaLnBrk="0" hangingPunct="0">
              <a:spcBef>
                <a:spcPct val="20000"/>
              </a:spcBef>
            </a:pPr>
            <a:r>
              <a:rPr lang="cs-CZ" sz="1600" b="1" dirty="0" smtClean="0"/>
              <a:t>5. Jaké jsou fyziologické projevy u akutní bolesti?</a:t>
            </a:r>
          </a:p>
          <a:p>
            <a:pPr marL="342900" indent="-342900" eaLnBrk="0" hangingPunct="0">
              <a:spcBef>
                <a:spcPct val="20000"/>
              </a:spcBef>
            </a:pPr>
            <a:r>
              <a:rPr lang="cs-CZ" sz="1600" dirty="0" smtClean="0"/>
              <a:t>a) pokles tlaku</a:t>
            </a:r>
          </a:p>
          <a:p>
            <a:pPr marL="342900" indent="-342900" eaLnBrk="0" hangingPunct="0">
              <a:spcBef>
                <a:spcPct val="20000"/>
              </a:spcBef>
            </a:pPr>
            <a:r>
              <a:rPr lang="cs-CZ" sz="1600" dirty="0" smtClean="0"/>
              <a:t>b) pomočení</a:t>
            </a:r>
          </a:p>
          <a:p>
            <a:pPr marL="342900" indent="-342900" eaLnBrk="0" hangingPunct="0">
              <a:spcBef>
                <a:spcPct val="20000"/>
              </a:spcBef>
            </a:pPr>
            <a:r>
              <a:rPr lang="cs-CZ" sz="1600" dirty="0" smtClean="0"/>
              <a:t>c) svalová relaxace</a:t>
            </a:r>
          </a:p>
          <a:p>
            <a:pPr marL="342900" indent="-342900" eaLnBrk="0" hangingPunct="0">
              <a:spcBef>
                <a:spcPct val="20000"/>
              </a:spcBef>
            </a:pPr>
            <a:r>
              <a:rPr lang="cs-CZ" sz="1600" dirty="0" smtClean="0"/>
              <a:t>d) svalová tenze</a:t>
            </a:r>
          </a:p>
          <a:p>
            <a:pPr marL="342900" indent="-342900" eaLnBrk="0" hangingPunct="0">
              <a:spcBef>
                <a:spcPct val="20000"/>
              </a:spcBef>
            </a:pPr>
            <a:endParaRPr lang="cs-CZ" sz="900" b="1" dirty="0" smtClean="0"/>
          </a:p>
          <a:p>
            <a:pPr marL="342900" indent="-342900" eaLnBrk="0" hangingPunct="0">
              <a:spcBef>
                <a:spcPct val="20000"/>
              </a:spcBef>
            </a:pPr>
            <a:r>
              <a:rPr lang="cs-CZ" sz="1600" b="1" dirty="0" smtClean="0"/>
              <a:t>6. Co nepatří mezi metody komunikace u akutní bolesti?</a:t>
            </a:r>
          </a:p>
          <a:p>
            <a:pPr marL="342900" indent="-342900" eaLnBrk="0" hangingPunct="0">
              <a:spcBef>
                <a:spcPct val="20000"/>
              </a:spcBef>
            </a:pPr>
            <a:r>
              <a:rPr lang="cs-CZ" sz="1600" dirty="0" smtClean="0"/>
              <a:t>a) potlačení emočních projevů pacienta</a:t>
            </a:r>
          </a:p>
          <a:p>
            <a:pPr marL="342900" indent="-342900" eaLnBrk="0" hangingPunct="0">
              <a:spcBef>
                <a:spcPct val="20000"/>
              </a:spcBef>
            </a:pPr>
            <a:r>
              <a:rPr lang="cs-CZ" sz="1600" dirty="0" smtClean="0"/>
              <a:t>b) odvedení pozornosti</a:t>
            </a:r>
          </a:p>
          <a:p>
            <a:pPr marL="342900" indent="-342900" eaLnBrk="0" hangingPunct="0">
              <a:spcBef>
                <a:spcPct val="20000"/>
              </a:spcBef>
            </a:pPr>
            <a:r>
              <a:rPr lang="cs-CZ" sz="1600" dirty="0" smtClean="0"/>
              <a:t>c) tělesný dotyk</a:t>
            </a:r>
          </a:p>
          <a:p>
            <a:pPr marL="342900" indent="-342900" eaLnBrk="0" hangingPunct="0">
              <a:spcBef>
                <a:spcPct val="20000"/>
              </a:spcBef>
            </a:pPr>
            <a:r>
              <a:rPr lang="cs-CZ" sz="1600" dirty="0" smtClean="0"/>
              <a:t>d) připravit na bolest předem </a:t>
            </a:r>
          </a:p>
          <a:p>
            <a:pPr marL="342900" indent="-342900" eaLnBrk="0" hangingPunct="0">
              <a:spcBef>
                <a:spcPct val="20000"/>
              </a:spcBef>
            </a:pPr>
            <a:endParaRPr lang="cs-CZ" sz="900" b="1" dirty="0" smtClean="0"/>
          </a:p>
          <a:p>
            <a:pPr marL="342900" indent="-342900" eaLnBrk="0" hangingPunct="0">
              <a:spcBef>
                <a:spcPct val="20000"/>
              </a:spcBef>
            </a:pPr>
            <a:r>
              <a:rPr lang="cs-CZ" sz="1600" b="1" dirty="0" smtClean="0"/>
              <a:t>7. Co patří mezi metody komunikace u chronické bolesti?</a:t>
            </a:r>
          </a:p>
          <a:p>
            <a:pPr marL="342900" indent="-342900" eaLnBrk="0" hangingPunct="0">
              <a:spcBef>
                <a:spcPct val="20000"/>
              </a:spcBef>
            </a:pPr>
            <a:r>
              <a:rPr lang="cs-CZ" sz="1600" dirty="0" smtClean="0"/>
              <a:t>a) stanovit reálné malé cíle</a:t>
            </a:r>
          </a:p>
          <a:p>
            <a:pPr marL="342900" indent="-342900" eaLnBrk="0" hangingPunct="0">
              <a:spcBef>
                <a:spcPct val="20000"/>
              </a:spcBef>
            </a:pPr>
            <a:r>
              <a:rPr lang="cs-CZ" sz="1600" dirty="0" smtClean="0"/>
              <a:t>b) práce s rodinou</a:t>
            </a:r>
          </a:p>
          <a:p>
            <a:pPr marL="342900" indent="-342900" eaLnBrk="0" hangingPunct="0">
              <a:spcBef>
                <a:spcPct val="20000"/>
              </a:spcBef>
            </a:pPr>
            <a:r>
              <a:rPr lang="cs-CZ" sz="1600" dirty="0" smtClean="0"/>
              <a:t>c) fyzioterapie</a:t>
            </a:r>
          </a:p>
          <a:p>
            <a:pPr marL="342900" indent="-342900" eaLnBrk="0" hangingPunct="0">
              <a:spcBef>
                <a:spcPct val="20000"/>
              </a:spcBef>
            </a:pPr>
            <a:r>
              <a:rPr lang="cs-CZ" sz="1600" dirty="0" smtClean="0"/>
              <a:t>d) zvládnutí vztahu zdravotník-pacient</a:t>
            </a:r>
          </a:p>
          <a:p>
            <a:pPr marL="342900" indent="-342900" eaLnBrk="0" hangingPunct="0">
              <a:spcBef>
                <a:spcPct val="20000"/>
              </a:spcBef>
            </a:pPr>
            <a:endParaRPr lang="cs-CZ" sz="900" b="1" dirty="0" smtClean="0"/>
          </a:p>
          <a:p>
            <a:pPr marL="342900" indent="-342900" eaLnBrk="0" hangingPunct="0">
              <a:spcBef>
                <a:spcPct val="20000"/>
              </a:spcBef>
            </a:pPr>
            <a:r>
              <a:rPr lang="cs-CZ" sz="1600" b="1" dirty="0" smtClean="0"/>
              <a:t>8. Co patří mezi mýty o zvládání bolesti u dětí?</a:t>
            </a:r>
          </a:p>
          <a:p>
            <a:pPr marL="342900" indent="-342900" eaLnBrk="0" hangingPunct="0">
              <a:spcBef>
                <a:spcPct val="20000"/>
              </a:spcBef>
            </a:pPr>
            <a:r>
              <a:rPr lang="cs-CZ" sz="1600" dirty="0" smtClean="0"/>
              <a:t>a) děti dokážou přivyknout bolestivým procedurám</a:t>
            </a:r>
          </a:p>
          <a:p>
            <a:pPr marL="342900" indent="-342900" eaLnBrk="0" hangingPunct="0">
              <a:spcBef>
                <a:spcPct val="20000"/>
              </a:spcBef>
            </a:pPr>
            <a:r>
              <a:rPr lang="cs-CZ" sz="1600" dirty="0" smtClean="0"/>
              <a:t>b) kojenci si bolest pamatují</a:t>
            </a:r>
          </a:p>
          <a:p>
            <a:pPr marL="342900" indent="-342900" eaLnBrk="0" hangingPunct="0">
              <a:spcBef>
                <a:spcPct val="20000"/>
              </a:spcBef>
            </a:pPr>
            <a:r>
              <a:rPr lang="cs-CZ" sz="1600" dirty="0" smtClean="0"/>
              <a:t>c) děti tolerují bolest lépe než dospělí</a:t>
            </a:r>
          </a:p>
          <a:p>
            <a:pPr marL="342900" indent="-342900" eaLnBrk="0" hangingPunct="0">
              <a:spcBef>
                <a:spcPct val="20000"/>
              </a:spcBef>
            </a:pPr>
            <a:r>
              <a:rPr lang="cs-CZ" sz="1600" dirty="0" smtClean="0"/>
              <a:t>d) už kojenci vnímají bolest</a:t>
            </a:r>
            <a:endParaRPr lang="cs-CZ" sz="1400" dirty="0" smtClean="0"/>
          </a:p>
          <a:p>
            <a:endParaRPr lang="cs-CZ" sz="1400" dirty="0" smtClean="0"/>
          </a:p>
          <a:p>
            <a:r>
              <a:rPr lang="cs-CZ" sz="1400" dirty="0" smtClean="0"/>
              <a:t>(1acd, 2c, 3bd, 4abc, 5bd, 6a, 7abd, 8ac)</a:t>
            </a:r>
            <a:endParaRPr lang="cs-CZ" sz="1400" dirty="0" smtClean="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PROŽÍVÁNÍ BOLESTI</a:t>
            </a:r>
            <a:endParaRPr lang="cs-CZ" dirty="0"/>
          </a:p>
        </p:txBody>
      </p:sp>
      <p:sp>
        <p:nvSpPr>
          <p:cNvPr id="3" name="Zástupný symbol pro obsah 2"/>
          <p:cNvSpPr>
            <a:spLocks noGrp="1"/>
          </p:cNvSpPr>
          <p:nvPr>
            <p:ph idx="1"/>
          </p:nvPr>
        </p:nvSpPr>
        <p:spPr>
          <a:xfrm>
            <a:off x="457200" y="1357298"/>
            <a:ext cx="8229600" cy="5500702"/>
          </a:xfrm>
        </p:spPr>
        <p:txBody>
          <a:bodyPr>
            <a:normAutofit/>
          </a:bodyPr>
          <a:lstStyle/>
          <a:p>
            <a:pPr lvl="0"/>
            <a:r>
              <a:rPr lang="cs-CZ" dirty="0" smtClean="0"/>
              <a:t>bolest má </a:t>
            </a:r>
            <a:r>
              <a:rPr lang="cs-CZ" u="sng" dirty="0" smtClean="0"/>
              <a:t>ochrannou funkci</a:t>
            </a:r>
          </a:p>
          <a:p>
            <a:pPr lvl="0"/>
            <a:r>
              <a:rPr lang="en-US" u="sng" dirty="0" err="1" smtClean="0"/>
              <a:t>subjektivní</a:t>
            </a:r>
            <a:r>
              <a:rPr lang="en-US" u="sng" dirty="0" smtClean="0"/>
              <a:t> </a:t>
            </a:r>
            <a:r>
              <a:rPr lang="en-US" u="sng" dirty="0" err="1"/>
              <a:t>prožitek</a:t>
            </a:r>
            <a:r>
              <a:rPr lang="en-US" dirty="0"/>
              <a:t>, </a:t>
            </a:r>
            <a:r>
              <a:rPr lang="en-US" dirty="0" err="1"/>
              <a:t>individuální</a:t>
            </a:r>
            <a:r>
              <a:rPr lang="en-US" dirty="0"/>
              <a:t> </a:t>
            </a:r>
            <a:r>
              <a:rPr lang="en-US" dirty="0" err="1"/>
              <a:t>snášení</a:t>
            </a:r>
            <a:r>
              <a:rPr lang="en-US" dirty="0"/>
              <a:t> </a:t>
            </a:r>
            <a:r>
              <a:rPr lang="en-US" dirty="0" smtClean="0"/>
              <a:t>–</a:t>
            </a:r>
            <a:r>
              <a:rPr lang="cs-CZ" dirty="0" smtClean="0"/>
              <a:t> </a:t>
            </a:r>
            <a:r>
              <a:rPr lang="en-US" u="sng" dirty="0" err="1" smtClean="0"/>
              <a:t>pacientovi</a:t>
            </a:r>
            <a:r>
              <a:rPr lang="en-US" u="sng" dirty="0" smtClean="0"/>
              <a:t> </a:t>
            </a:r>
            <a:r>
              <a:rPr lang="cs-CZ" u="sng" dirty="0" smtClean="0"/>
              <a:t>primárně </a:t>
            </a:r>
            <a:r>
              <a:rPr lang="en-US" u="sng" dirty="0" err="1" smtClean="0"/>
              <a:t>věřit</a:t>
            </a:r>
            <a:endParaRPr lang="cs-CZ" sz="4400" dirty="0"/>
          </a:p>
          <a:p>
            <a:pPr lvl="0"/>
            <a:r>
              <a:rPr lang="en-US" u="sng" dirty="0" err="1"/>
              <a:t>nebagatelizovat</a:t>
            </a:r>
            <a:r>
              <a:rPr lang="en-US" dirty="0"/>
              <a:t>: “to </a:t>
            </a:r>
            <a:r>
              <a:rPr lang="en-US" dirty="0" err="1"/>
              <a:t>vás</a:t>
            </a:r>
            <a:r>
              <a:rPr lang="en-US" dirty="0"/>
              <a:t> </a:t>
            </a:r>
            <a:r>
              <a:rPr lang="en-US" dirty="0" err="1"/>
              <a:t>přece</a:t>
            </a:r>
            <a:r>
              <a:rPr lang="en-US" dirty="0"/>
              <a:t> </a:t>
            </a:r>
            <a:r>
              <a:rPr lang="en-US" dirty="0" err="1"/>
              <a:t>nemůže</a:t>
            </a:r>
            <a:r>
              <a:rPr lang="en-US" dirty="0"/>
              <a:t> </a:t>
            </a:r>
            <a:r>
              <a:rPr lang="en-US" dirty="0" err="1"/>
              <a:t>tak</a:t>
            </a:r>
            <a:r>
              <a:rPr lang="en-US" dirty="0"/>
              <a:t> </a:t>
            </a:r>
            <a:r>
              <a:rPr lang="en-US" dirty="0" err="1"/>
              <a:t>bolet</a:t>
            </a:r>
            <a:r>
              <a:rPr lang="en-US" dirty="0"/>
              <a:t>!”</a:t>
            </a:r>
            <a:endParaRPr lang="cs-CZ" sz="4400" dirty="0"/>
          </a:p>
          <a:p>
            <a:pPr lvl="0"/>
            <a:r>
              <a:rPr lang="en-US" u="sng" dirty="0" err="1" smtClean="0"/>
              <a:t>tážeme</a:t>
            </a:r>
            <a:r>
              <a:rPr lang="en-US" u="sng" dirty="0" smtClean="0"/>
              <a:t> </a:t>
            </a:r>
            <a:r>
              <a:rPr lang="en-US" u="sng" dirty="0"/>
              <a:t>se </a:t>
            </a:r>
            <a:r>
              <a:rPr lang="en-US" u="sng" dirty="0" err="1"/>
              <a:t>na</a:t>
            </a:r>
            <a:r>
              <a:rPr lang="en-US" u="sng" dirty="0"/>
              <a:t>  </a:t>
            </a:r>
            <a:r>
              <a:rPr lang="en-US" u="sng" dirty="0" err="1"/>
              <a:t>bolest</a:t>
            </a:r>
            <a:r>
              <a:rPr lang="en-US" u="sng" dirty="0"/>
              <a:t> </a:t>
            </a:r>
            <a:r>
              <a:rPr lang="en-US" u="sng" dirty="0" err="1"/>
              <a:t>opakovaně</a:t>
            </a:r>
            <a:r>
              <a:rPr lang="en-US" u="sng" dirty="0"/>
              <a:t> </a:t>
            </a:r>
            <a:r>
              <a:rPr lang="en-US" dirty="0"/>
              <a:t>– </a:t>
            </a:r>
            <a:r>
              <a:rPr lang="en-US" dirty="0" err="1"/>
              <a:t>bolest</a:t>
            </a:r>
            <a:r>
              <a:rPr lang="en-US" dirty="0"/>
              <a:t> se </a:t>
            </a:r>
            <a:r>
              <a:rPr lang="en-US" dirty="0" err="1"/>
              <a:t>může</a:t>
            </a:r>
            <a:r>
              <a:rPr lang="en-US" dirty="0"/>
              <a:t> </a:t>
            </a:r>
            <a:r>
              <a:rPr lang="en-US" dirty="0" err="1"/>
              <a:t>měnit</a:t>
            </a:r>
            <a:r>
              <a:rPr lang="en-US" dirty="0"/>
              <a:t> - </a:t>
            </a:r>
            <a:r>
              <a:rPr lang="en-US" dirty="0" err="1"/>
              <a:t>lepšit</a:t>
            </a:r>
            <a:r>
              <a:rPr lang="en-US" dirty="0"/>
              <a:t>, </a:t>
            </a:r>
            <a:r>
              <a:rPr lang="en-US" dirty="0" err="1"/>
              <a:t>horšit</a:t>
            </a:r>
            <a:r>
              <a:rPr lang="en-US" dirty="0"/>
              <a:t>, </a:t>
            </a:r>
            <a:r>
              <a:rPr lang="en-US" dirty="0" err="1"/>
              <a:t>stagnovat</a:t>
            </a:r>
            <a:endParaRPr lang="cs-CZ" sz="4400" dirty="0"/>
          </a:p>
          <a:p>
            <a:pPr lvl="0"/>
            <a:r>
              <a:rPr lang="en-US" dirty="0" err="1" smtClean="0"/>
              <a:t>pozor</a:t>
            </a:r>
            <a:r>
              <a:rPr lang="en-US" dirty="0" smtClean="0"/>
              <a:t> </a:t>
            </a:r>
            <a:r>
              <a:rPr lang="en-US" dirty="0"/>
              <a:t>- </a:t>
            </a:r>
            <a:r>
              <a:rPr lang="en-US" dirty="0" err="1"/>
              <a:t>pacient</a:t>
            </a:r>
            <a:r>
              <a:rPr lang="en-US" dirty="0"/>
              <a:t> </a:t>
            </a:r>
            <a:r>
              <a:rPr lang="en-US" dirty="0" err="1"/>
              <a:t>si</a:t>
            </a:r>
            <a:r>
              <a:rPr lang="en-US" dirty="0"/>
              <a:t> </a:t>
            </a:r>
            <a:r>
              <a:rPr lang="cs-CZ" dirty="0" smtClean="0"/>
              <a:t>často </a:t>
            </a:r>
            <a:r>
              <a:rPr lang="en-US" dirty="0" err="1" smtClean="0"/>
              <a:t>myslí</a:t>
            </a:r>
            <a:r>
              <a:rPr lang="en-US" dirty="0"/>
              <a:t>, </a:t>
            </a:r>
            <a:r>
              <a:rPr lang="en-US" dirty="0" err="1"/>
              <a:t>že</a:t>
            </a:r>
            <a:r>
              <a:rPr lang="en-US" dirty="0"/>
              <a:t> </a:t>
            </a:r>
            <a:r>
              <a:rPr lang="cs-CZ" dirty="0" smtClean="0"/>
              <a:t>zdravotník </a:t>
            </a:r>
            <a:r>
              <a:rPr lang="en-US" u="sng" dirty="0" err="1" smtClean="0"/>
              <a:t>odhadn</a:t>
            </a:r>
            <a:r>
              <a:rPr lang="cs-CZ" u="sng" dirty="0" smtClean="0"/>
              <a:t>e</a:t>
            </a:r>
            <a:r>
              <a:rPr lang="en-US" dirty="0" smtClean="0"/>
              <a:t> </a:t>
            </a:r>
            <a:r>
              <a:rPr lang="en-US" dirty="0" err="1"/>
              <a:t>míru</a:t>
            </a:r>
            <a:r>
              <a:rPr lang="en-US" dirty="0"/>
              <a:t> </a:t>
            </a:r>
            <a:r>
              <a:rPr lang="en-US" dirty="0" err="1"/>
              <a:t>jeho</a:t>
            </a:r>
            <a:r>
              <a:rPr lang="en-US" dirty="0"/>
              <a:t> </a:t>
            </a:r>
            <a:r>
              <a:rPr lang="en-US" dirty="0" err="1"/>
              <a:t>bolesti</a:t>
            </a:r>
            <a:r>
              <a:rPr lang="en-US" dirty="0"/>
              <a:t> a </a:t>
            </a:r>
            <a:r>
              <a:rPr lang="en-US" dirty="0" err="1"/>
              <a:t>nemluví</a:t>
            </a:r>
            <a:r>
              <a:rPr lang="en-US" dirty="0"/>
              <a:t> o tom!  </a:t>
            </a:r>
            <a:endParaRPr lang="cs-CZ"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VLIVY NA SNÁŠENÍ BOLESTI</a:t>
            </a:r>
          </a:p>
        </p:txBody>
      </p:sp>
      <p:sp>
        <p:nvSpPr>
          <p:cNvPr id="3" name="Zástupný symbol pro obsah 2"/>
          <p:cNvSpPr>
            <a:spLocks noGrp="1"/>
          </p:cNvSpPr>
          <p:nvPr>
            <p:ph idx="1"/>
          </p:nvPr>
        </p:nvSpPr>
        <p:spPr>
          <a:xfrm>
            <a:off x="457200" y="1600200"/>
            <a:ext cx="8229600" cy="4972072"/>
          </a:xfrm>
        </p:spPr>
        <p:txBody>
          <a:bodyPr>
            <a:noAutofit/>
          </a:bodyPr>
          <a:lstStyle/>
          <a:p>
            <a:pPr>
              <a:spcBef>
                <a:spcPts val="0"/>
              </a:spcBef>
            </a:pPr>
            <a:r>
              <a:rPr lang="cs-CZ" sz="2200" dirty="0" smtClean="0"/>
              <a:t>povaha (</a:t>
            </a:r>
            <a:r>
              <a:rPr lang="en-US" sz="2200" dirty="0" err="1" smtClean="0"/>
              <a:t>introverti</a:t>
            </a:r>
            <a:r>
              <a:rPr lang="en-US" sz="2200" dirty="0" smtClean="0"/>
              <a:t> </a:t>
            </a:r>
            <a:r>
              <a:rPr lang="cs-CZ" sz="2200" dirty="0" smtClean="0"/>
              <a:t>hůře než</a:t>
            </a:r>
            <a:r>
              <a:rPr lang="en-US" sz="2200" dirty="0" smtClean="0"/>
              <a:t> </a:t>
            </a:r>
            <a:r>
              <a:rPr lang="en-US" sz="2200" dirty="0" err="1" smtClean="0"/>
              <a:t>extr</a:t>
            </a:r>
            <a:r>
              <a:rPr lang="cs-CZ" sz="2200" dirty="0" smtClean="0"/>
              <a:t>a</a:t>
            </a:r>
            <a:r>
              <a:rPr lang="en-US" sz="2200" dirty="0" err="1" smtClean="0"/>
              <a:t>verti</a:t>
            </a:r>
            <a:r>
              <a:rPr lang="en-US" sz="2200" dirty="0" smtClean="0"/>
              <a:t> </a:t>
            </a:r>
            <a:r>
              <a:rPr lang="cs-CZ" sz="2200" dirty="0" smtClean="0"/>
              <a:t>- ti ji </a:t>
            </a:r>
            <a:r>
              <a:rPr lang="en-US" sz="2200" dirty="0" err="1" smtClean="0"/>
              <a:t>spíš</a:t>
            </a:r>
            <a:r>
              <a:rPr lang="en-US" sz="2200" dirty="0" smtClean="0"/>
              <a:t> </a:t>
            </a:r>
            <a:r>
              <a:rPr lang="en-US" sz="2200" dirty="0" err="1" smtClean="0"/>
              <a:t>dávají</a:t>
            </a:r>
            <a:r>
              <a:rPr lang="en-US" sz="2200" dirty="0" smtClean="0"/>
              <a:t> </a:t>
            </a:r>
            <a:r>
              <a:rPr lang="en-US" sz="2200" dirty="0" err="1" smtClean="0"/>
              <a:t>najevo</a:t>
            </a:r>
            <a:r>
              <a:rPr lang="en-US" sz="2200" dirty="0" smtClean="0"/>
              <a:t>)</a:t>
            </a:r>
            <a:endParaRPr lang="cs-CZ" sz="2200" dirty="0" smtClean="0"/>
          </a:p>
          <a:p>
            <a:pPr marL="342900" lvl="1" indent="-342900">
              <a:spcBef>
                <a:spcPts val="0"/>
              </a:spcBef>
              <a:buFont typeface="Arial" pitchFamily="34" charset="0"/>
              <a:buChar char="•"/>
            </a:pPr>
            <a:r>
              <a:rPr lang="cs-CZ" sz="2200" dirty="0" smtClean="0"/>
              <a:t>vrozený typ NS – individuální citlivost - </a:t>
            </a:r>
            <a:r>
              <a:rPr lang="en-US" sz="2200" dirty="0" err="1" smtClean="0"/>
              <a:t>asi</a:t>
            </a:r>
            <a:r>
              <a:rPr lang="en-US" sz="2200" dirty="0" smtClean="0"/>
              <a:t> 15% </a:t>
            </a:r>
            <a:r>
              <a:rPr lang="en-US" sz="2200" dirty="0" err="1" smtClean="0"/>
              <a:t>lidí</a:t>
            </a:r>
            <a:r>
              <a:rPr lang="en-US" sz="2200" dirty="0" smtClean="0"/>
              <a:t> je </a:t>
            </a:r>
            <a:r>
              <a:rPr lang="en-US" sz="2200" dirty="0" err="1" smtClean="0"/>
              <a:t>na</a:t>
            </a:r>
            <a:r>
              <a:rPr lang="en-US" sz="2200" dirty="0" smtClean="0"/>
              <a:t> </a:t>
            </a:r>
            <a:r>
              <a:rPr lang="en-US" sz="2200" dirty="0" err="1" smtClean="0"/>
              <a:t>bolest</a:t>
            </a:r>
            <a:r>
              <a:rPr lang="en-US" sz="2200" dirty="0" smtClean="0"/>
              <a:t> </a:t>
            </a:r>
            <a:r>
              <a:rPr lang="en-US" sz="2200" dirty="0" err="1" smtClean="0"/>
              <a:t>citlivější</a:t>
            </a:r>
            <a:r>
              <a:rPr lang="en-US" sz="2200" dirty="0" smtClean="0"/>
              <a:t>, </a:t>
            </a:r>
            <a:r>
              <a:rPr lang="en-US" sz="2200" dirty="0" err="1" smtClean="0"/>
              <a:t>má</a:t>
            </a:r>
            <a:r>
              <a:rPr lang="en-US" sz="2200" dirty="0" smtClean="0"/>
              <a:t> </a:t>
            </a:r>
            <a:r>
              <a:rPr lang="en-US" sz="2200" dirty="0" err="1" smtClean="0"/>
              <a:t>snížený</a:t>
            </a:r>
            <a:r>
              <a:rPr lang="en-US" sz="2200" dirty="0" smtClean="0"/>
              <a:t> </a:t>
            </a:r>
            <a:r>
              <a:rPr lang="en-US" sz="2200" dirty="0" err="1" smtClean="0"/>
              <a:t>práh</a:t>
            </a:r>
            <a:r>
              <a:rPr lang="en-US" sz="2200" dirty="0" smtClean="0"/>
              <a:t> </a:t>
            </a:r>
            <a:r>
              <a:rPr lang="en-US" sz="2200" dirty="0" err="1" smtClean="0"/>
              <a:t>bolesti</a:t>
            </a:r>
            <a:endParaRPr lang="cs-CZ" sz="2200" dirty="0" smtClean="0"/>
          </a:p>
          <a:p>
            <a:pPr marL="342900" lvl="1" indent="-342900">
              <a:spcBef>
                <a:spcPts val="0"/>
              </a:spcBef>
              <a:buFont typeface="Arial" pitchFamily="34" charset="0"/>
              <a:buChar char="•"/>
            </a:pPr>
            <a:r>
              <a:rPr lang="en-US" sz="2200" dirty="0" err="1" smtClean="0"/>
              <a:t>chroničtí</a:t>
            </a:r>
            <a:r>
              <a:rPr lang="en-US" sz="2200" dirty="0" smtClean="0"/>
              <a:t> </a:t>
            </a:r>
            <a:r>
              <a:rPr lang="en-US" sz="2200" dirty="0" err="1" smtClean="0"/>
              <a:t>pacienti</a:t>
            </a:r>
            <a:r>
              <a:rPr lang="cs-CZ" sz="2200" dirty="0" smtClean="0"/>
              <a:t> snášejí bolest hůř</a:t>
            </a:r>
          </a:p>
          <a:p>
            <a:r>
              <a:rPr lang="cs-CZ" sz="2200" dirty="0" smtClean="0"/>
              <a:t>denní doba (ráno a dopoledne lépe než odpoledne a v noci)</a:t>
            </a:r>
          </a:p>
          <a:p>
            <a:r>
              <a:rPr lang="cs-CZ" sz="2200" dirty="0" smtClean="0"/>
              <a:t>zkušenost a </a:t>
            </a:r>
            <a:r>
              <a:rPr lang="en-US" sz="2200" u="sng" dirty="0" err="1" smtClean="0"/>
              <a:t>význam</a:t>
            </a:r>
            <a:r>
              <a:rPr lang="cs-CZ" sz="2200" u="sng" dirty="0" smtClean="0"/>
              <a:t> </a:t>
            </a:r>
            <a:r>
              <a:rPr lang="en-US" sz="2200" dirty="0" err="1" smtClean="0"/>
              <a:t>bolest</a:t>
            </a:r>
            <a:r>
              <a:rPr lang="cs-CZ" sz="2200" dirty="0" smtClean="0"/>
              <a:t>i:</a:t>
            </a:r>
          </a:p>
          <a:p>
            <a:pPr lvl="1"/>
            <a:r>
              <a:rPr lang="en-US" sz="2200" dirty="0" err="1" smtClean="0"/>
              <a:t>minulá</a:t>
            </a:r>
            <a:r>
              <a:rPr lang="en-US" sz="2200" dirty="0" smtClean="0"/>
              <a:t> </a:t>
            </a:r>
            <a:r>
              <a:rPr lang="en-US" sz="2200" dirty="0" err="1" smtClean="0"/>
              <a:t>zkušenost</a:t>
            </a:r>
            <a:r>
              <a:rPr lang="en-US" sz="2200" dirty="0" smtClean="0"/>
              <a:t> </a:t>
            </a:r>
            <a:r>
              <a:rPr lang="cs-CZ" sz="2200" dirty="0" smtClean="0"/>
              <a:t>- </a:t>
            </a:r>
            <a:r>
              <a:rPr lang="en-US" sz="2200" dirty="0" err="1" smtClean="0"/>
              <a:t>rodinná</a:t>
            </a:r>
            <a:r>
              <a:rPr lang="en-US" sz="2200" dirty="0" smtClean="0"/>
              <a:t> </a:t>
            </a:r>
            <a:r>
              <a:rPr lang="en-US" sz="2200" dirty="0" err="1" smtClean="0"/>
              <a:t>výchova</a:t>
            </a:r>
            <a:endParaRPr lang="cs-CZ" sz="2200" dirty="0" smtClean="0"/>
          </a:p>
          <a:p>
            <a:pPr lvl="1"/>
            <a:r>
              <a:rPr lang="en-US" sz="2200" dirty="0" err="1" smtClean="0"/>
              <a:t>budoucí</a:t>
            </a:r>
            <a:r>
              <a:rPr lang="en-US" sz="2200" dirty="0" smtClean="0"/>
              <a:t> </a:t>
            </a:r>
            <a:r>
              <a:rPr lang="en-US" sz="2200" dirty="0" err="1" smtClean="0"/>
              <a:t>očekávání</a:t>
            </a:r>
            <a:r>
              <a:rPr lang="en-US" sz="2200" dirty="0" smtClean="0"/>
              <a:t> </a:t>
            </a:r>
            <a:r>
              <a:rPr lang="cs-CZ" sz="2200" dirty="0" smtClean="0"/>
              <a:t> - </a:t>
            </a:r>
            <a:r>
              <a:rPr lang="en-US" sz="2200" dirty="0" err="1" smtClean="0"/>
              <a:t>naděje</a:t>
            </a:r>
            <a:r>
              <a:rPr lang="en-US" sz="2200" dirty="0" smtClean="0"/>
              <a:t> </a:t>
            </a:r>
            <a:r>
              <a:rPr lang="en-US" sz="2200" dirty="0" err="1" smtClean="0"/>
              <a:t>na</a:t>
            </a:r>
            <a:r>
              <a:rPr lang="en-US" sz="2200" dirty="0" smtClean="0"/>
              <a:t> </a:t>
            </a:r>
            <a:r>
              <a:rPr lang="en-US" sz="2200" dirty="0" err="1" smtClean="0"/>
              <a:t>zlepšení</a:t>
            </a:r>
            <a:r>
              <a:rPr lang="cs-CZ" sz="2200" dirty="0" smtClean="0"/>
              <a:t> stavu apod.</a:t>
            </a:r>
          </a:p>
          <a:p>
            <a:pPr marL="342900" lvl="1" indent="-342900">
              <a:spcBef>
                <a:spcPts val="0"/>
              </a:spcBef>
              <a:buFont typeface="Arial" pitchFamily="34" charset="0"/>
              <a:buChar char="•"/>
            </a:pPr>
            <a:r>
              <a:rPr lang="cs-CZ" sz="2200" dirty="0" smtClean="0"/>
              <a:t>pohlaví a věk (</a:t>
            </a:r>
            <a:r>
              <a:rPr lang="en-US" sz="2200" dirty="0" err="1" smtClean="0"/>
              <a:t>děti</a:t>
            </a:r>
            <a:r>
              <a:rPr lang="en-US" sz="2200" dirty="0" smtClean="0"/>
              <a:t>, </a:t>
            </a:r>
            <a:r>
              <a:rPr lang="en-US" sz="2200" dirty="0" err="1" smtClean="0"/>
              <a:t>starší</a:t>
            </a:r>
            <a:r>
              <a:rPr lang="en-US" sz="2200" dirty="0" smtClean="0"/>
              <a:t> </a:t>
            </a:r>
            <a:r>
              <a:rPr lang="en-US" sz="2200" dirty="0" err="1" smtClean="0"/>
              <a:t>lidé</a:t>
            </a:r>
            <a:r>
              <a:rPr lang="cs-CZ" sz="2200" dirty="0" smtClean="0"/>
              <a:t> snášejí hůř), u dětí vadí odloučení od rodičů</a:t>
            </a:r>
          </a:p>
          <a:p>
            <a:pPr marL="342900" lvl="1" indent="-342900">
              <a:spcBef>
                <a:spcPts val="0"/>
              </a:spcBef>
              <a:buFont typeface="Arial" pitchFamily="34" charset="0"/>
              <a:buChar char="•"/>
            </a:pPr>
            <a:r>
              <a:rPr lang="cs-CZ" sz="2200" dirty="0" smtClean="0"/>
              <a:t>psychický stav (</a:t>
            </a:r>
            <a:r>
              <a:rPr lang="en-US" sz="2200" dirty="0" err="1" smtClean="0"/>
              <a:t>úzkostní</a:t>
            </a:r>
            <a:r>
              <a:rPr lang="en-US" sz="2200" dirty="0" smtClean="0"/>
              <a:t> </a:t>
            </a:r>
            <a:r>
              <a:rPr lang="cs-CZ" sz="2200" dirty="0" smtClean="0"/>
              <a:t> </a:t>
            </a:r>
            <a:r>
              <a:rPr lang="en-US" sz="2200" dirty="0" smtClean="0"/>
              <a:t>a </a:t>
            </a:r>
            <a:r>
              <a:rPr lang="en-US" sz="2200" dirty="0" err="1" smtClean="0"/>
              <a:t>depresivní</a:t>
            </a:r>
            <a:r>
              <a:rPr lang="en-US" sz="2200" dirty="0" smtClean="0"/>
              <a:t> </a:t>
            </a:r>
            <a:r>
              <a:rPr lang="cs-CZ" sz="2200" dirty="0" smtClean="0"/>
              <a:t>snášejí hůř)</a:t>
            </a:r>
          </a:p>
          <a:p>
            <a:pPr>
              <a:spcBef>
                <a:spcPts val="0"/>
              </a:spcBef>
            </a:pPr>
            <a:r>
              <a:rPr lang="cs-CZ" sz="2200" dirty="0" smtClean="0"/>
              <a:t>tělesný stav (nevyspání, únava)</a:t>
            </a:r>
          </a:p>
          <a:p>
            <a:pPr>
              <a:spcBef>
                <a:spcPts val="0"/>
              </a:spcBef>
            </a:pPr>
            <a:r>
              <a:rPr lang="cs-CZ" sz="2200" dirty="0" smtClean="0"/>
              <a:t>přístup zdravotníků</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
            </a:r>
            <a:br>
              <a:rPr lang="cs-CZ" b="1" dirty="0" smtClean="0"/>
            </a:br>
            <a:r>
              <a:rPr lang="en-US" dirty="0" smtClean="0"/>
              <a:t>MÍRNĚNÍ BOLESTI</a:t>
            </a:r>
            <a:r>
              <a:rPr lang="cs-CZ" dirty="0" smtClean="0"/>
              <a:t> NEPSYCHOLOGICKÝMI PROSTŘEDKY</a:t>
            </a:r>
            <a:r>
              <a:rPr lang="en-US" dirty="0" smtClean="0"/>
              <a:t>  </a:t>
            </a:r>
            <a:r>
              <a:rPr lang="cs-CZ" sz="6000" dirty="0" smtClean="0"/>
              <a:t/>
            </a:r>
            <a:br>
              <a:rPr lang="cs-CZ" sz="6000" dirty="0" smtClean="0"/>
            </a:br>
            <a:endParaRPr lang="cs-CZ" dirty="0"/>
          </a:p>
        </p:txBody>
      </p:sp>
      <p:sp>
        <p:nvSpPr>
          <p:cNvPr id="3" name="Zástupný symbol pro obsah 2"/>
          <p:cNvSpPr>
            <a:spLocks noGrp="1"/>
          </p:cNvSpPr>
          <p:nvPr>
            <p:ph idx="1"/>
          </p:nvPr>
        </p:nvSpPr>
        <p:spPr>
          <a:xfrm>
            <a:off x="428596" y="1974847"/>
            <a:ext cx="8229600" cy="4597425"/>
          </a:xfrm>
        </p:spPr>
        <p:txBody>
          <a:bodyPr>
            <a:noAutofit/>
          </a:bodyPr>
          <a:lstStyle/>
          <a:p>
            <a:pPr>
              <a:spcBef>
                <a:spcPts val="0"/>
              </a:spcBef>
            </a:pPr>
            <a:r>
              <a:rPr lang="cs-CZ" sz="2400" dirty="0" smtClean="0"/>
              <a:t>p</a:t>
            </a:r>
            <a:r>
              <a:rPr lang="en-US" sz="2400" dirty="0" err="1" smtClean="0"/>
              <a:t>ředchází</a:t>
            </a:r>
            <a:r>
              <a:rPr lang="en-US" sz="2400" dirty="0" smtClean="0"/>
              <a:t> </a:t>
            </a:r>
            <a:r>
              <a:rPr lang="en-US" sz="2400" u="sng" dirty="0" err="1"/>
              <a:t>diagnostika</a:t>
            </a:r>
            <a:r>
              <a:rPr lang="en-US" sz="2400" dirty="0"/>
              <a:t> </a:t>
            </a:r>
            <a:r>
              <a:rPr lang="en-US" sz="2400" dirty="0" err="1" smtClean="0"/>
              <a:t>bolesti</a:t>
            </a:r>
            <a:endParaRPr lang="cs-CZ" sz="2400" dirty="0"/>
          </a:p>
          <a:p>
            <a:pPr>
              <a:spcBef>
                <a:spcPts val="0"/>
              </a:spcBef>
            </a:pPr>
            <a:r>
              <a:rPr lang="en-US" sz="2400" u="sng" dirty="0" err="1"/>
              <a:t>farmaka</a:t>
            </a:r>
            <a:r>
              <a:rPr lang="en-US" sz="2400" dirty="0"/>
              <a:t> </a:t>
            </a:r>
            <a:r>
              <a:rPr lang="en-US" sz="2400" dirty="0" smtClean="0"/>
              <a:t>-</a:t>
            </a:r>
            <a:r>
              <a:rPr lang="cs-CZ" sz="2400" dirty="0" smtClean="0"/>
              <a:t> dávat pečlivě ordinovaná analgetika, pokud je „podle potřeby“, řídit se </a:t>
            </a:r>
            <a:r>
              <a:rPr lang="cs-CZ" sz="2400" u="sng" dirty="0" smtClean="0"/>
              <a:t>potřebou pacienta. </a:t>
            </a:r>
            <a:r>
              <a:rPr lang="en-US" sz="2400" b="1" dirty="0" err="1" smtClean="0"/>
              <a:t>Dávat</a:t>
            </a:r>
            <a:r>
              <a:rPr lang="en-US" sz="2400" b="1" dirty="0" smtClean="0"/>
              <a:t> </a:t>
            </a:r>
            <a:r>
              <a:rPr lang="en-US" sz="2400" b="1" dirty="0" err="1"/>
              <a:t>hned</a:t>
            </a:r>
            <a:r>
              <a:rPr lang="en-US" sz="2400" b="1" dirty="0"/>
              <a:t> a </a:t>
            </a:r>
            <a:r>
              <a:rPr lang="en-US" sz="2400" b="1" dirty="0" err="1"/>
              <a:t>dostatečně</a:t>
            </a:r>
            <a:r>
              <a:rPr lang="en-US" sz="2400" dirty="0" smtClean="0"/>
              <a:t>!</a:t>
            </a:r>
            <a:r>
              <a:rPr lang="cs-CZ" sz="2400" dirty="0" smtClean="0"/>
              <a:t> - </a:t>
            </a:r>
            <a:r>
              <a:rPr lang="en-US" sz="2400" dirty="0" smtClean="0"/>
              <a:t> </a:t>
            </a:r>
            <a:r>
              <a:rPr lang="en-US" sz="2400" dirty="0" err="1"/>
              <a:t>prevence</a:t>
            </a:r>
            <a:r>
              <a:rPr lang="en-US" sz="2400" dirty="0"/>
              <a:t> </a:t>
            </a:r>
            <a:r>
              <a:rPr lang="en-US" sz="2400" dirty="0" err="1"/>
              <a:t>chronické</a:t>
            </a:r>
            <a:r>
              <a:rPr lang="en-US" sz="2400" dirty="0"/>
              <a:t> </a:t>
            </a:r>
            <a:r>
              <a:rPr lang="en-US" sz="2400" dirty="0" err="1"/>
              <a:t>bolesti</a:t>
            </a:r>
            <a:r>
              <a:rPr lang="en-US" sz="2400" dirty="0" smtClean="0"/>
              <a:t>.</a:t>
            </a:r>
            <a:endParaRPr lang="cs-CZ" sz="2400" dirty="0" smtClean="0"/>
          </a:p>
          <a:p>
            <a:pPr>
              <a:spcBef>
                <a:spcPts val="0"/>
              </a:spcBef>
            </a:pPr>
            <a:r>
              <a:rPr lang="cs-CZ" sz="2400" dirty="0" smtClean="0"/>
              <a:t>Pomáhat s </a:t>
            </a:r>
            <a:r>
              <a:rPr lang="cs-CZ" sz="2400" u="sng" dirty="0" smtClean="0"/>
              <a:t>úlevovou polohou</a:t>
            </a:r>
          </a:p>
          <a:p>
            <a:pPr>
              <a:spcBef>
                <a:spcPts val="0"/>
              </a:spcBef>
            </a:pPr>
            <a:r>
              <a:rPr lang="cs-CZ" sz="2400" dirty="0" smtClean="0"/>
              <a:t>Nebýt sami zdrojem bolesti – </a:t>
            </a:r>
            <a:r>
              <a:rPr lang="cs-CZ" sz="2400" u="sng" dirty="0" smtClean="0"/>
              <a:t>šetrnost</a:t>
            </a:r>
            <a:r>
              <a:rPr lang="cs-CZ" sz="2400" dirty="0" smtClean="0"/>
              <a:t> u převazů, injekcí, polohování</a:t>
            </a:r>
          </a:p>
          <a:p>
            <a:pPr lvl="0">
              <a:spcBef>
                <a:spcPts val="0"/>
              </a:spcBef>
            </a:pPr>
            <a:r>
              <a:rPr lang="en-US" sz="2400" u="sng" dirty="0" err="1" smtClean="0"/>
              <a:t>neurochirurgické</a:t>
            </a:r>
            <a:r>
              <a:rPr lang="en-US" sz="2400" u="sng" dirty="0" smtClean="0"/>
              <a:t> </a:t>
            </a:r>
            <a:r>
              <a:rPr lang="en-US" sz="2400" u="sng" dirty="0" err="1"/>
              <a:t>zákroky</a:t>
            </a:r>
            <a:r>
              <a:rPr lang="en-US" sz="2400" u="sng" dirty="0"/>
              <a:t> </a:t>
            </a:r>
            <a:r>
              <a:rPr lang="en-US" sz="2400" dirty="0"/>
              <a:t>(</a:t>
            </a:r>
            <a:r>
              <a:rPr lang="en-US" sz="2400" dirty="0" err="1"/>
              <a:t>přerušení</a:t>
            </a:r>
            <a:r>
              <a:rPr lang="en-US" sz="2400" dirty="0"/>
              <a:t> </a:t>
            </a:r>
            <a:r>
              <a:rPr lang="en-US" sz="2400" dirty="0" err="1"/>
              <a:t>nervů</a:t>
            </a:r>
            <a:r>
              <a:rPr lang="en-US" sz="2400" dirty="0"/>
              <a:t>, </a:t>
            </a:r>
            <a:r>
              <a:rPr lang="en-US" sz="2400" dirty="0" err="1"/>
              <a:t>zadních</a:t>
            </a:r>
            <a:r>
              <a:rPr lang="en-US" sz="2400" dirty="0"/>
              <a:t> </a:t>
            </a:r>
            <a:r>
              <a:rPr lang="en-US" sz="2400" dirty="0" err="1"/>
              <a:t>míšních</a:t>
            </a:r>
            <a:r>
              <a:rPr lang="en-US" sz="2400" dirty="0"/>
              <a:t> </a:t>
            </a:r>
            <a:r>
              <a:rPr lang="en-US" sz="2400" dirty="0" err="1"/>
              <a:t>provazců</a:t>
            </a:r>
            <a:r>
              <a:rPr lang="en-US" sz="2400" dirty="0"/>
              <a:t>, </a:t>
            </a:r>
            <a:r>
              <a:rPr lang="en-US" sz="2400" dirty="0" err="1"/>
              <a:t>dráhy</a:t>
            </a:r>
            <a:r>
              <a:rPr lang="en-US" sz="2400" dirty="0"/>
              <a:t> v </a:t>
            </a:r>
            <a:r>
              <a:rPr lang="en-US" sz="2400" dirty="0" err="1"/>
              <a:t>thalamu</a:t>
            </a:r>
            <a:r>
              <a:rPr lang="en-US" sz="2400" dirty="0"/>
              <a:t> a </a:t>
            </a:r>
            <a:r>
              <a:rPr lang="en-US" sz="2400" dirty="0" err="1"/>
              <a:t>mezimozku</a:t>
            </a:r>
            <a:r>
              <a:rPr lang="en-US" sz="2400" dirty="0"/>
              <a:t>)</a:t>
            </a:r>
            <a:endParaRPr lang="cs-CZ" sz="2400" dirty="0"/>
          </a:p>
          <a:p>
            <a:pPr lvl="0">
              <a:spcBef>
                <a:spcPts val="0"/>
              </a:spcBef>
            </a:pPr>
            <a:r>
              <a:rPr lang="en-US" sz="2400" u="sng" dirty="0" err="1"/>
              <a:t>elektroanalgézie</a:t>
            </a:r>
            <a:r>
              <a:rPr lang="en-US" sz="2400" dirty="0"/>
              <a:t> – </a:t>
            </a:r>
            <a:r>
              <a:rPr lang="en-US" sz="2400" dirty="0" err="1"/>
              <a:t>implantace</a:t>
            </a:r>
            <a:r>
              <a:rPr lang="en-US" sz="2400" dirty="0"/>
              <a:t> </a:t>
            </a:r>
            <a:r>
              <a:rPr lang="en-US" sz="2400" dirty="0" err="1"/>
              <a:t>minielektrody</a:t>
            </a:r>
            <a:r>
              <a:rPr lang="en-US" sz="2400" dirty="0"/>
              <a:t> – </a:t>
            </a:r>
            <a:r>
              <a:rPr lang="en-US" sz="2400" dirty="0" err="1" smtClean="0"/>
              <a:t>neurolog</a:t>
            </a:r>
            <a:r>
              <a:rPr lang="cs-CZ" sz="2400" dirty="0" err="1" smtClean="0"/>
              <a:t>ické</a:t>
            </a:r>
            <a:r>
              <a:rPr lang="en-US" sz="2400" dirty="0" smtClean="0"/>
              <a:t>, </a:t>
            </a:r>
            <a:r>
              <a:rPr lang="en-US" sz="2400" dirty="0" err="1"/>
              <a:t>fantomové</a:t>
            </a:r>
            <a:r>
              <a:rPr lang="en-US" sz="2400" dirty="0"/>
              <a:t> </a:t>
            </a:r>
            <a:r>
              <a:rPr lang="en-US" sz="2400" dirty="0" err="1"/>
              <a:t>bolesti</a:t>
            </a:r>
            <a:endParaRPr lang="cs-CZ" sz="2400" dirty="0"/>
          </a:p>
          <a:p>
            <a:pPr lvl="0">
              <a:spcBef>
                <a:spcPts val="0"/>
              </a:spcBef>
            </a:pPr>
            <a:r>
              <a:rPr lang="en-US" sz="2400" u="sng" dirty="0" err="1" smtClean="0"/>
              <a:t>fyzioterapi</a:t>
            </a:r>
            <a:r>
              <a:rPr lang="cs-CZ" sz="2400" u="sng" dirty="0" smtClean="0"/>
              <a:t>e</a:t>
            </a:r>
            <a:endParaRPr lang="cs-CZ"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BOLESTI</a:t>
            </a:r>
            <a:endParaRPr lang="cs-CZ" dirty="0"/>
          </a:p>
        </p:txBody>
      </p:sp>
      <p:graphicFrame>
        <p:nvGraphicFramePr>
          <p:cNvPr id="5" name="Zástupný symbol pro obsah 4"/>
          <p:cNvGraphicFramePr>
            <a:graphicFrameLocks noGrp="1"/>
          </p:cNvGraphicFramePr>
          <p:nvPr>
            <p:ph idx="1"/>
          </p:nvPr>
        </p:nvGraphicFramePr>
        <p:xfrm>
          <a:off x="500034" y="1571614"/>
          <a:ext cx="8229600" cy="5232838"/>
        </p:xfrm>
        <a:graphic>
          <a:graphicData uri="http://schemas.openxmlformats.org/drawingml/2006/table">
            <a:tbl>
              <a:tblPr firstRow="1" bandRow="1">
                <a:tableStyleId>{5940675A-B579-460E-94D1-54222C63F5DA}</a:tableStyleId>
              </a:tblPr>
              <a:tblGrid>
                <a:gridCol w="1645920"/>
                <a:gridCol w="3291840"/>
                <a:gridCol w="3291840"/>
              </a:tblGrid>
              <a:tr h="492598">
                <a:tc>
                  <a:txBody>
                    <a:bodyPr/>
                    <a:lstStyle/>
                    <a:p>
                      <a:pPr algn="ctr">
                        <a:spcAft>
                          <a:spcPts val="0"/>
                        </a:spcAft>
                      </a:pPr>
                      <a:endParaRPr lang="cs-CZ" sz="1800" dirty="0">
                        <a:solidFill>
                          <a:srgbClr val="000000"/>
                        </a:solidFill>
                        <a:latin typeface="Times New Roman"/>
                        <a:ea typeface="Times New Roman"/>
                        <a:cs typeface="Times New Roman"/>
                      </a:endParaRPr>
                    </a:p>
                  </a:txBody>
                  <a:tcPr marL="68580" marR="68580" marT="0" marB="0" anchor="ctr"/>
                </a:tc>
                <a:tc>
                  <a:txBody>
                    <a:bodyPr/>
                    <a:lstStyle/>
                    <a:p>
                      <a:pPr algn="ctr">
                        <a:spcAft>
                          <a:spcPts val="0"/>
                        </a:spcAft>
                      </a:pPr>
                      <a:r>
                        <a:rPr lang="en-US" sz="1800" b="1" dirty="0" err="1" smtClean="0">
                          <a:solidFill>
                            <a:srgbClr val="C00000"/>
                          </a:solidFill>
                        </a:rPr>
                        <a:t>akutní</a:t>
                      </a:r>
                      <a:endParaRPr lang="cs-CZ" sz="1800" b="1" dirty="0">
                        <a:solidFill>
                          <a:srgbClr val="C00000"/>
                        </a:solidFill>
                        <a:latin typeface="Times New Roman"/>
                        <a:ea typeface="Times New Roman"/>
                        <a:cs typeface="Times New Roman"/>
                      </a:endParaRPr>
                    </a:p>
                  </a:txBody>
                  <a:tcPr marL="68580" marR="68580" marT="0" marB="0" anchor="ctr"/>
                </a:tc>
                <a:tc>
                  <a:txBody>
                    <a:bodyPr/>
                    <a:lstStyle/>
                    <a:p>
                      <a:pPr algn="ctr">
                        <a:spcAft>
                          <a:spcPts val="0"/>
                        </a:spcAft>
                      </a:pPr>
                      <a:r>
                        <a:rPr lang="en-US" sz="1800" b="1" dirty="0" err="1" smtClean="0">
                          <a:solidFill>
                            <a:srgbClr val="C00000"/>
                          </a:solidFill>
                        </a:rPr>
                        <a:t>chronická</a:t>
                      </a:r>
                      <a:endParaRPr lang="cs-CZ" sz="1800" b="1" dirty="0">
                        <a:solidFill>
                          <a:srgbClr val="C00000"/>
                        </a:solidFill>
                        <a:latin typeface="Times New Roman"/>
                        <a:ea typeface="Times New Roman"/>
                        <a:cs typeface="Times New Roman"/>
                      </a:endParaRPr>
                    </a:p>
                  </a:txBody>
                  <a:tcPr marL="68580" marR="68580" marT="0" marB="0" anchor="ctr"/>
                </a:tc>
              </a:tr>
              <a:tr h="1007598">
                <a:tc>
                  <a:txBody>
                    <a:bodyPr/>
                    <a:lstStyle/>
                    <a:p>
                      <a:pPr>
                        <a:spcAft>
                          <a:spcPts val="0"/>
                        </a:spcAft>
                      </a:pPr>
                      <a:r>
                        <a:rPr lang="en-US" sz="1800" dirty="0" err="1"/>
                        <a:t>příčina</a:t>
                      </a:r>
                      <a:endParaRPr lang="cs-CZ" sz="1800" dirty="0">
                        <a:solidFill>
                          <a:srgbClr val="000000"/>
                        </a:solidFill>
                        <a:latin typeface="Times New Roman"/>
                        <a:ea typeface="Times New Roman"/>
                        <a:cs typeface="Times New Roman"/>
                      </a:endParaRPr>
                    </a:p>
                  </a:txBody>
                  <a:tcPr marL="68580" marR="68580" marT="0" marB="0" anchor="ctr"/>
                </a:tc>
                <a:tc>
                  <a:txBody>
                    <a:bodyPr/>
                    <a:lstStyle/>
                    <a:p>
                      <a:pPr algn="ctr">
                        <a:spcAft>
                          <a:spcPts val="0"/>
                        </a:spcAft>
                      </a:pPr>
                      <a:r>
                        <a:rPr lang="en-US" sz="1800"/>
                        <a:t>zřejmá - poranění, nemoc</a:t>
                      </a:r>
                      <a:endParaRPr lang="cs-CZ" sz="1800">
                        <a:solidFill>
                          <a:srgbClr val="000000"/>
                        </a:solidFill>
                        <a:latin typeface="Times New Roman"/>
                        <a:ea typeface="Times New Roman"/>
                        <a:cs typeface="Times New Roman"/>
                      </a:endParaRPr>
                    </a:p>
                  </a:txBody>
                  <a:tcPr marL="68580" marR="68580" marT="0" marB="0"/>
                </a:tc>
                <a:tc>
                  <a:txBody>
                    <a:bodyPr/>
                    <a:lstStyle/>
                    <a:p>
                      <a:pPr algn="ctr">
                        <a:spcAft>
                          <a:spcPts val="0"/>
                        </a:spcAft>
                      </a:pPr>
                      <a:r>
                        <a:rPr lang="en-US" sz="1800" dirty="0" err="1"/>
                        <a:t>nejasná</a:t>
                      </a:r>
                      <a:r>
                        <a:rPr lang="en-US" sz="1800" dirty="0"/>
                        <a:t> </a:t>
                      </a:r>
                      <a:r>
                        <a:rPr lang="en-US" sz="1800" dirty="0" err="1"/>
                        <a:t>nebo</a:t>
                      </a:r>
                      <a:r>
                        <a:rPr lang="en-US" sz="1800" dirty="0"/>
                        <a:t> </a:t>
                      </a:r>
                      <a:r>
                        <a:rPr lang="en-US" sz="1800" dirty="0" err="1"/>
                        <a:t>špatně</a:t>
                      </a:r>
                      <a:r>
                        <a:rPr lang="en-US" sz="1800" dirty="0"/>
                        <a:t> </a:t>
                      </a:r>
                      <a:r>
                        <a:rPr lang="en-US" sz="1800" dirty="0" err="1"/>
                        <a:t>diagnostikovaná</a:t>
                      </a:r>
                      <a:r>
                        <a:rPr lang="en-US" sz="1800" dirty="0"/>
                        <a:t>, </a:t>
                      </a:r>
                      <a:r>
                        <a:rPr lang="cs-CZ" sz="1800" dirty="0" smtClean="0"/>
                        <a:t>u </a:t>
                      </a:r>
                      <a:r>
                        <a:rPr lang="en-US" sz="1800" dirty="0" err="1" smtClean="0"/>
                        <a:t>chronick</a:t>
                      </a:r>
                      <a:r>
                        <a:rPr lang="cs-CZ" sz="1800" dirty="0" smtClean="0"/>
                        <a:t>é</a:t>
                      </a:r>
                      <a:r>
                        <a:rPr lang="en-US" sz="1800" dirty="0" smtClean="0"/>
                        <a:t> </a:t>
                      </a:r>
                      <a:r>
                        <a:rPr lang="en-US" sz="1800" dirty="0" err="1" smtClean="0"/>
                        <a:t>nemoc</a:t>
                      </a:r>
                      <a:r>
                        <a:rPr lang="cs-CZ" sz="1800" dirty="0" smtClean="0"/>
                        <a:t>i s </a:t>
                      </a:r>
                      <a:r>
                        <a:rPr lang="en-US" sz="1800" dirty="0" err="1" smtClean="0"/>
                        <a:t>neadekvátní</a:t>
                      </a:r>
                      <a:r>
                        <a:rPr lang="en-US" sz="1800" dirty="0" smtClean="0"/>
                        <a:t> </a:t>
                      </a:r>
                      <a:r>
                        <a:rPr lang="en-US" sz="1800" dirty="0" err="1" smtClean="0"/>
                        <a:t>intenzit</a:t>
                      </a:r>
                      <a:r>
                        <a:rPr lang="cs-CZ" sz="1800" dirty="0" err="1" smtClean="0"/>
                        <a:t>ou</a:t>
                      </a:r>
                      <a:endParaRPr lang="cs-CZ" sz="1800" dirty="0">
                        <a:solidFill>
                          <a:srgbClr val="000000"/>
                        </a:solidFill>
                        <a:latin typeface="Times New Roman"/>
                        <a:ea typeface="Times New Roman"/>
                        <a:cs typeface="Times New Roman"/>
                      </a:endParaRPr>
                    </a:p>
                  </a:txBody>
                  <a:tcPr marL="68580" marR="68580" marT="0" marB="0"/>
                </a:tc>
              </a:tr>
              <a:tr h="492598">
                <a:tc>
                  <a:txBody>
                    <a:bodyPr/>
                    <a:lstStyle/>
                    <a:p>
                      <a:pPr>
                        <a:spcAft>
                          <a:spcPts val="0"/>
                        </a:spcAft>
                      </a:pPr>
                      <a:r>
                        <a:rPr lang="en-US" sz="1800" dirty="0" err="1"/>
                        <a:t>reakce</a:t>
                      </a:r>
                      <a:endParaRPr lang="cs-CZ" sz="1800" dirty="0">
                        <a:solidFill>
                          <a:srgbClr val="000000"/>
                        </a:solidFill>
                        <a:latin typeface="Times New Roman"/>
                        <a:ea typeface="Times New Roman"/>
                        <a:cs typeface="Times New Roman"/>
                      </a:endParaRPr>
                    </a:p>
                  </a:txBody>
                  <a:tcPr marL="68580" marR="68580" marT="0" marB="0" anchor="ctr"/>
                </a:tc>
                <a:tc>
                  <a:txBody>
                    <a:bodyPr/>
                    <a:lstStyle/>
                    <a:p>
                      <a:pPr algn="ctr">
                        <a:spcAft>
                          <a:spcPts val="0"/>
                        </a:spcAft>
                      </a:pPr>
                      <a:r>
                        <a:rPr lang="en-US" sz="1800" dirty="0" err="1"/>
                        <a:t>jako</a:t>
                      </a:r>
                      <a:r>
                        <a:rPr lang="en-US" sz="1800" dirty="0"/>
                        <a:t> 1. </a:t>
                      </a:r>
                      <a:r>
                        <a:rPr lang="en-US" sz="1800" dirty="0" err="1"/>
                        <a:t>fáze</a:t>
                      </a:r>
                      <a:r>
                        <a:rPr lang="en-US" sz="1800" dirty="0"/>
                        <a:t> </a:t>
                      </a:r>
                      <a:r>
                        <a:rPr lang="en-US" sz="1800" dirty="0" err="1"/>
                        <a:t>stresu</a:t>
                      </a:r>
                      <a:r>
                        <a:rPr lang="en-US" sz="1800" dirty="0"/>
                        <a:t> = </a:t>
                      </a:r>
                      <a:r>
                        <a:rPr lang="en-US" sz="1800" dirty="0" err="1"/>
                        <a:t>útok</a:t>
                      </a:r>
                      <a:r>
                        <a:rPr lang="en-US" sz="1800" dirty="0"/>
                        <a:t> - </a:t>
                      </a:r>
                      <a:r>
                        <a:rPr lang="en-US" sz="1800" dirty="0" err="1"/>
                        <a:t>únik</a:t>
                      </a:r>
                      <a:endParaRPr lang="cs-CZ" sz="1800" dirty="0">
                        <a:solidFill>
                          <a:srgbClr val="000000"/>
                        </a:solidFill>
                        <a:latin typeface="Times New Roman"/>
                        <a:ea typeface="Times New Roman"/>
                        <a:cs typeface="Times New Roman"/>
                      </a:endParaRPr>
                    </a:p>
                  </a:txBody>
                  <a:tcPr marL="68580" marR="68580" marT="0" marB="0"/>
                </a:tc>
                <a:tc>
                  <a:txBody>
                    <a:bodyPr/>
                    <a:lstStyle/>
                    <a:p>
                      <a:pPr algn="ctr">
                        <a:spcAft>
                          <a:spcPts val="0"/>
                        </a:spcAft>
                      </a:pPr>
                      <a:r>
                        <a:rPr lang="en-US" sz="1800"/>
                        <a:t>jako posl. fáze stresu = vyčerpání</a:t>
                      </a:r>
                      <a:endParaRPr lang="cs-CZ" sz="1800">
                        <a:solidFill>
                          <a:srgbClr val="000000"/>
                        </a:solidFill>
                        <a:latin typeface="Times New Roman"/>
                        <a:ea typeface="Times New Roman"/>
                        <a:cs typeface="Times New Roman"/>
                      </a:endParaRPr>
                    </a:p>
                  </a:txBody>
                  <a:tcPr marL="68580" marR="68580" marT="0" marB="0"/>
                </a:tc>
              </a:tr>
              <a:tr h="883648">
                <a:tc>
                  <a:txBody>
                    <a:bodyPr/>
                    <a:lstStyle/>
                    <a:p>
                      <a:pPr>
                        <a:spcAft>
                          <a:spcPts val="0"/>
                        </a:spcAft>
                      </a:pPr>
                      <a:r>
                        <a:rPr lang="en-US" sz="1800" dirty="0" err="1" smtClean="0"/>
                        <a:t>fyziolog</a:t>
                      </a:r>
                      <a:r>
                        <a:rPr lang="cs-CZ" sz="1800" dirty="0" err="1" smtClean="0"/>
                        <a:t>ické</a:t>
                      </a:r>
                      <a:endParaRPr lang="cs-CZ" sz="1800" dirty="0" smtClean="0"/>
                    </a:p>
                    <a:p>
                      <a:pPr>
                        <a:spcAft>
                          <a:spcPts val="0"/>
                        </a:spcAft>
                      </a:pPr>
                      <a:r>
                        <a:rPr lang="en-US" sz="1800" dirty="0" err="1" smtClean="0"/>
                        <a:t>změny</a:t>
                      </a:r>
                      <a:endParaRPr lang="cs-CZ" sz="1800" dirty="0">
                        <a:solidFill>
                          <a:srgbClr val="000000"/>
                        </a:solidFill>
                        <a:latin typeface="Times New Roman"/>
                        <a:ea typeface="Times New Roman"/>
                        <a:cs typeface="Times New Roman"/>
                      </a:endParaRPr>
                    </a:p>
                  </a:txBody>
                  <a:tcPr marL="68580" marR="68580" marT="0" marB="0" anchor="ctr"/>
                </a:tc>
                <a:tc>
                  <a:txBody>
                    <a:bodyPr/>
                    <a:lstStyle/>
                    <a:p>
                      <a:pPr algn="ctr">
                        <a:spcAft>
                          <a:spcPts val="0"/>
                        </a:spcAft>
                      </a:pPr>
                      <a:r>
                        <a:rPr lang="en-US" sz="1800" dirty="0" err="1"/>
                        <a:t>stoupne</a:t>
                      </a:r>
                      <a:r>
                        <a:rPr lang="en-US" sz="1800" dirty="0"/>
                        <a:t> TK, </a:t>
                      </a:r>
                      <a:r>
                        <a:rPr lang="en-US" sz="1800" dirty="0" err="1"/>
                        <a:t>tep</a:t>
                      </a:r>
                      <a:r>
                        <a:rPr lang="en-US" sz="1800" dirty="0"/>
                        <a:t>, </a:t>
                      </a:r>
                      <a:r>
                        <a:rPr lang="en-US" sz="1800" dirty="0" err="1"/>
                        <a:t>dech</a:t>
                      </a:r>
                      <a:r>
                        <a:rPr lang="en-US" sz="1800" dirty="0"/>
                        <a:t> </a:t>
                      </a:r>
                      <a:r>
                        <a:rPr lang="en-US" sz="1800" dirty="0" err="1"/>
                        <a:t>mělký</a:t>
                      </a:r>
                      <a:r>
                        <a:rPr lang="en-US" sz="1800" dirty="0"/>
                        <a:t> </a:t>
                      </a:r>
                      <a:r>
                        <a:rPr lang="en-US" sz="1800" dirty="0" err="1"/>
                        <a:t>či</a:t>
                      </a:r>
                      <a:r>
                        <a:rPr lang="en-US" sz="1800" dirty="0"/>
                        <a:t> </a:t>
                      </a:r>
                      <a:r>
                        <a:rPr lang="en-US" sz="1800" dirty="0" err="1"/>
                        <a:t>hluboký</a:t>
                      </a:r>
                      <a:r>
                        <a:rPr lang="en-US" sz="1800" dirty="0"/>
                        <a:t>, </a:t>
                      </a:r>
                      <a:r>
                        <a:rPr lang="en-US" sz="1800" dirty="0" err="1"/>
                        <a:t>svalová</a:t>
                      </a:r>
                      <a:r>
                        <a:rPr lang="en-US" sz="1800" dirty="0"/>
                        <a:t> </a:t>
                      </a:r>
                      <a:r>
                        <a:rPr lang="en-US" sz="1800" dirty="0" err="1"/>
                        <a:t>tenze</a:t>
                      </a:r>
                      <a:r>
                        <a:rPr lang="en-US" sz="1800" dirty="0"/>
                        <a:t>, </a:t>
                      </a:r>
                      <a:r>
                        <a:rPr lang="en-US" sz="1800" dirty="0" err="1"/>
                        <a:t>neklid</a:t>
                      </a:r>
                      <a:r>
                        <a:rPr lang="en-US" sz="1800" dirty="0"/>
                        <a:t>, </a:t>
                      </a:r>
                      <a:r>
                        <a:rPr lang="en-US" sz="1800" dirty="0" err="1"/>
                        <a:t>zvracení</a:t>
                      </a:r>
                      <a:r>
                        <a:rPr lang="en-US" sz="1800" dirty="0"/>
                        <a:t>, </a:t>
                      </a:r>
                      <a:r>
                        <a:rPr lang="en-US" sz="1800" dirty="0" err="1"/>
                        <a:t>zarudnutí</a:t>
                      </a:r>
                      <a:r>
                        <a:rPr lang="en-US" sz="1800" dirty="0"/>
                        <a:t>, </a:t>
                      </a:r>
                      <a:r>
                        <a:rPr lang="en-US" sz="1800" dirty="0" err="1" smtClean="0"/>
                        <a:t>pomočení</a:t>
                      </a:r>
                      <a:r>
                        <a:rPr lang="cs-CZ" sz="1800" dirty="0" smtClean="0"/>
                        <a:t>…</a:t>
                      </a:r>
                      <a:endParaRPr lang="cs-CZ" sz="1800" dirty="0">
                        <a:solidFill>
                          <a:srgbClr val="000000"/>
                        </a:solidFill>
                        <a:latin typeface="Times New Roman"/>
                        <a:ea typeface="Times New Roman"/>
                        <a:cs typeface="Times New Roman"/>
                      </a:endParaRPr>
                    </a:p>
                  </a:txBody>
                  <a:tcPr marL="68580" marR="68580" marT="0" marB="0"/>
                </a:tc>
                <a:tc>
                  <a:txBody>
                    <a:bodyPr/>
                    <a:lstStyle/>
                    <a:p>
                      <a:pPr algn="ctr">
                        <a:spcAft>
                          <a:spcPts val="0"/>
                        </a:spcAft>
                      </a:pPr>
                      <a:r>
                        <a:rPr lang="en-US" sz="1800" dirty="0" err="1"/>
                        <a:t>únava</a:t>
                      </a:r>
                      <a:r>
                        <a:rPr lang="en-US" sz="1800" dirty="0"/>
                        <a:t>, </a:t>
                      </a:r>
                      <a:r>
                        <a:rPr lang="en-US" sz="1800" dirty="0" err="1"/>
                        <a:t>poruchy</a:t>
                      </a:r>
                      <a:r>
                        <a:rPr lang="en-US" sz="1800" dirty="0"/>
                        <a:t> </a:t>
                      </a:r>
                      <a:r>
                        <a:rPr lang="en-US" sz="1800" dirty="0" err="1"/>
                        <a:t>spánku</a:t>
                      </a:r>
                      <a:r>
                        <a:rPr lang="en-US" sz="1800" dirty="0"/>
                        <a:t> a </a:t>
                      </a:r>
                      <a:r>
                        <a:rPr lang="en-US" sz="1800" dirty="0" err="1"/>
                        <a:t>libida</a:t>
                      </a:r>
                      <a:r>
                        <a:rPr lang="en-US" sz="1800" dirty="0"/>
                        <a:t>, </a:t>
                      </a:r>
                      <a:r>
                        <a:rPr lang="en-US" sz="1800" dirty="0" err="1"/>
                        <a:t>atrofie</a:t>
                      </a:r>
                      <a:r>
                        <a:rPr lang="en-US" sz="1800" dirty="0"/>
                        <a:t> </a:t>
                      </a:r>
                      <a:r>
                        <a:rPr lang="en-US" sz="1800" dirty="0" err="1"/>
                        <a:t>svalů</a:t>
                      </a:r>
                      <a:r>
                        <a:rPr lang="en-US" sz="1800" dirty="0"/>
                        <a:t>, </a:t>
                      </a:r>
                      <a:r>
                        <a:rPr lang="en-US" sz="1800" dirty="0" err="1"/>
                        <a:t>slabé</a:t>
                      </a:r>
                      <a:r>
                        <a:rPr lang="en-US" sz="1800" dirty="0"/>
                        <a:t> </a:t>
                      </a:r>
                      <a:r>
                        <a:rPr lang="en-US" sz="1800" dirty="0" err="1"/>
                        <a:t>prokrvení</a:t>
                      </a:r>
                      <a:r>
                        <a:rPr lang="en-US" sz="1800" dirty="0"/>
                        <a:t>, </a:t>
                      </a:r>
                      <a:r>
                        <a:rPr lang="en-US" sz="1800" dirty="0" err="1"/>
                        <a:t>deformace</a:t>
                      </a:r>
                      <a:r>
                        <a:rPr lang="en-US" sz="1800" dirty="0"/>
                        <a:t> </a:t>
                      </a:r>
                      <a:r>
                        <a:rPr lang="en-US" sz="1800" dirty="0" err="1"/>
                        <a:t>těles.postoje</a:t>
                      </a:r>
                      <a:endParaRPr lang="cs-CZ" sz="1800" dirty="0">
                        <a:solidFill>
                          <a:srgbClr val="000000"/>
                        </a:solidFill>
                        <a:latin typeface="Times New Roman"/>
                        <a:ea typeface="Times New Roman"/>
                        <a:cs typeface="Times New Roman"/>
                      </a:endParaRPr>
                    </a:p>
                  </a:txBody>
                  <a:tcPr marL="68580" marR="68580" marT="0" marB="0"/>
                </a:tc>
              </a:tr>
              <a:tr h="1767297">
                <a:tc>
                  <a:txBody>
                    <a:bodyPr/>
                    <a:lstStyle/>
                    <a:p>
                      <a:pPr>
                        <a:spcAft>
                          <a:spcPts val="0"/>
                        </a:spcAft>
                      </a:pPr>
                      <a:r>
                        <a:rPr lang="en-US" sz="1800"/>
                        <a:t>emoční odpověď</a:t>
                      </a:r>
                      <a:endParaRPr lang="cs-CZ" sz="1800">
                        <a:solidFill>
                          <a:srgbClr val="000000"/>
                        </a:solidFill>
                        <a:latin typeface="Times New Roman"/>
                        <a:ea typeface="Times New Roman"/>
                        <a:cs typeface="Times New Roman"/>
                      </a:endParaRPr>
                    </a:p>
                  </a:txBody>
                  <a:tcPr marL="68580" marR="68580" marT="0" marB="0" anchor="ctr"/>
                </a:tc>
                <a:tc>
                  <a:txBody>
                    <a:bodyPr/>
                    <a:lstStyle/>
                    <a:p>
                      <a:pPr algn="ctr">
                        <a:spcAft>
                          <a:spcPts val="0"/>
                        </a:spcAft>
                      </a:pPr>
                      <a:r>
                        <a:rPr lang="en-US" sz="1800" dirty="0" err="1"/>
                        <a:t>úzkost</a:t>
                      </a:r>
                      <a:r>
                        <a:rPr lang="en-US" sz="1800" dirty="0"/>
                        <a:t>, </a:t>
                      </a:r>
                      <a:r>
                        <a:rPr lang="en-US" sz="1800" dirty="0" err="1"/>
                        <a:t>neklid</a:t>
                      </a:r>
                      <a:r>
                        <a:rPr lang="en-US" sz="1800" dirty="0"/>
                        <a:t>, </a:t>
                      </a:r>
                      <a:r>
                        <a:rPr lang="en-US" sz="1800" dirty="0" err="1"/>
                        <a:t>agrese</a:t>
                      </a:r>
                      <a:r>
                        <a:rPr lang="en-US" sz="1800" dirty="0"/>
                        <a:t> </a:t>
                      </a:r>
                      <a:r>
                        <a:rPr lang="en-US" sz="1800" dirty="0" err="1"/>
                        <a:t>i</a:t>
                      </a:r>
                      <a:r>
                        <a:rPr lang="en-US" sz="1800" dirty="0"/>
                        <a:t> </a:t>
                      </a:r>
                      <a:r>
                        <a:rPr lang="en-US" sz="1800" dirty="0" err="1"/>
                        <a:t>vůči</a:t>
                      </a:r>
                      <a:r>
                        <a:rPr lang="en-US" sz="1800" dirty="0"/>
                        <a:t> </a:t>
                      </a:r>
                      <a:r>
                        <a:rPr lang="en-US" sz="1800" dirty="0" err="1"/>
                        <a:t>sobě</a:t>
                      </a:r>
                      <a:r>
                        <a:rPr lang="en-US" sz="1800" dirty="0"/>
                        <a:t>, </a:t>
                      </a:r>
                      <a:r>
                        <a:rPr lang="en-US" sz="1800" dirty="0" err="1"/>
                        <a:t>zděšení</a:t>
                      </a:r>
                      <a:r>
                        <a:rPr lang="en-US" sz="1800" dirty="0"/>
                        <a:t>, </a:t>
                      </a:r>
                      <a:r>
                        <a:rPr lang="en-US" sz="1800" dirty="0" err="1"/>
                        <a:t>strach</a:t>
                      </a:r>
                      <a:r>
                        <a:rPr lang="en-US" sz="1800" dirty="0"/>
                        <a:t>, </a:t>
                      </a:r>
                      <a:r>
                        <a:rPr lang="en-US" sz="1800" dirty="0" err="1"/>
                        <a:t>že</a:t>
                      </a:r>
                      <a:r>
                        <a:rPr lang="en-US" sz="1800" dirty="0"/>
                        <a:t> to </a:t>
                      </a:r>
                      <a:r>
                        <a:rPr lang="en-US" sz="1800" dirty="0" err="1"/>
                        <a:t>nevydrží</a:t>
                      </a:r>
                      <a:r>
                        <a:rPr lang="en-US" sz="1800" dirty="0"/>
                        <a:t>, stud </a:t>
                      </a:r>
                      <a:r>
                        <a:rPr lang="en-US" sz="1800" dirty="0" err="1"/>
                        <a:t>za</a:t>
                      </a:r>
                      <a:r>
                        <a:rPr lang="en-US" sz="1800" dirty="0"/>
                        <a:t> </a:t>
                      </a:r>
                      <a:r>
                        <a:rPr lang="en-US" sz="1800" dirty="0" err="1"/>
                        <a:t>projevy</a:t>
                      </a:r>
                      <a:r>
                        <a:rPr lang="en-US" sz="1800" dirty="0"/>
                        <a:t>, </a:t>
                      </a:r>
                      <a:r>
                        <a:rPr lang="en-US" sz="1800" dirty="0" err="1"/>
                        <a:t>vina</a:t>
                      </a:r>
                      <a:r>
                        <a:rPr lang="en-US" sz="1800" dirty="0"/>
                        <a:t> </a:t>
                      </a:r>
                      <a:r>
                        <a:rPr lang="en-US" sz="1800" dirty="0" err="1"/>
                        <a:t>za</a:t>
                      </a:r>
                      <a:r>
                        <a:rPr lang="en-US" sz="1800" dirty="0"/>
                        <a:t> </a:t>
                      </a:r>
                      <a:r>
                        <a:rPr lang="en-US" sz="1800" dirty="0" err="1"/>
                        <a:t>nezvládnutí</a:t>
                      </a:r>
                      <a:r>
                        <a:rPr lang="en-US" sz="1800" dirty="0"/>
                        <a:t>, </a:t>
                      </a:r>
                      <a:r>
                        <a:rPr lang="en-US" sz="1800" dirty="0" err="1"/>
                        <a:t>snaha</a:t>
                      </a:r>
                      <a:r>
                        <a:rPr lang="en-US" sz="1800" dirty="0"/>
                        <a:t> se </a:t>
                      </a:r>
                      <a:r>
                        <a:rPr lang="en-US" sz="1800" dirty="0" err="1"/>
                        <a:t>ovládat</a:t>
                      </a:r>
                      <a:r>
                        <a:rPr lang="en-US" sz="1800" dirty="0"/>
                        <a:t>, </a:t>
                      </a:r>
                      <a:r>
                        <a:rPr lang="en-US" sz="1800" dirty="0" err="1"/>
                        <a:t>potřeba</a:t>
                      </a:r>
                      <a:r>
                        <a:rPr lang="en-US" sz="1800" dirty="0"/>
                        <a:t> </a:t>
                      </a:r>
                      <a:r>
                        <a:rPr lang="en-US" sz="1800" dirty="0" err="1"/>
                        <a:t>útěchy</a:t>
                      </a:r>
                      <a:r>
                        <a:rPr lang="en-US" sz="1800" dirty="0"/>
                        <a:t>, </a:t>
                      </a:r>
                      <a:r>
                        <a:rPr lang="en-US" sz="1800" dirty="0" err="1"/>
                        <a:t>hysterie</a:t>
                      </a:r>
                      <a:r>
                        <a:rPr lang="en-US" sz="1800" dirty="0"/>
                        <a:t>, </a:t>
                      </a:r>
                      <a:r>
                        <a:rPr lang="en-US" sz="1800" dirty="0" err="1"/>
                        <a:t>panika</a:t>
                      </a:r>
                      <a:endParaRPr lang="cs-CZ" sz="1800" dirty="0">
                        <a:solidFill>
                          <a:srgbClr val="000000"/>
                        </a:solidFill>
                        <a:latin typeface="Times New Roman"/>
                        <a:ea typeface="Times New Roman"/>
                        <a:cs typeface="Times New Roman"/>
                      </a:endParaRPr>
                    </a:p>
                  </a:txBody>
                  <a:tcPr marL="68580" marR="68580" marT="0" marB="0"/>
                </a:tc>
                <a:tc>
                  <a:txBody>
                    <a:bodyPr/>
                    <a:lstStyle/>
                    <a:p>
                      <a:pPr algn="ctr">
                        <a:spcAft>
                          <a:spcPts val="0"/>
                        </a:spcAft>
                      </a:pPr>
                      <a:r>
                        <a:rPr lang="en-US" sz="1800" dirty="0" err="1"/>
                        <a:t>frustrace</a:t>
                      </a:r>
                      <a:r>
                        <a:rPr lang="en-US" sz="1800" dirty="0"/>
                        <a:t>, </a:t>
                      </a:r>
                      <a:r>
                        <a:rPr lang="en-US" sz="1800" dirty="0" err="1"/>
                        <a:t>bezmoc</a:t>
                      </a:r>
                      <a:r>
                        <a:rPr lang="en-US" sz="1800" dirty="0"/>
                        <a:t>, </a:t>
                      </a:r>
                      <a:r>
                        <a:rPr lang="en-US" sz="1800" dirty="0" err="1"/>
                        <a:t>agrese</a:t>
                      </a:r>
                      <a:r>
                        <a:rPr lang="en-US" sz="1800" dirty="0"/>
                        <a:t>, </a:t>
                      </a:r>
                      <a:r>
                        <a:rPr lang="en-US" sz="1800" dirty="0" err="1"/>
                        <a:t>ztráta</a:t>
                      </a:r>
                      <a:r>
                        <a:rPr lang="en-US" sz="1800" dirty="0"/>
                        <a:t> </a:t>
                      </a:r>
                      <a:r>
                        <a:rPr lang="en-US" sz="1800" dirty="0" err="1"/>
                        <a:t>motivace</a:t>
                      </a:r>
                      <a:r>
                        <a:rPr lang="en-US" sz="1800" dirty="0"/>
                        <a:t>, </a:t>
                      </a:r>
                      <a:r>
                        <a:rPr lang="cs-CZ" sz="1800" dirty="0" smtClean="0"/>
                        <a:t>nedůvěra</a:t>
                      </a:r>
                      <a:r>
                        <a:rPr lang="en-US" sz="1800" dirty="0" smtClean="0"/>
                        <a:t> </a:t>
                      </a:r>
                      <a:r>
                        <a:rPr lang="en-US" sz="1800" dirty="0"/>
                        <a:t>- </a:t>
                      </a:r>
                      <a:r>
                        <a:rPr lang="en-US" sz="1800" dirty="0" err="1"/>
                        <a:t>soc.izolace</a:t>
                      </a:r>
                      <a:r>
                        <a:rPr lang="en-US" sz="1800" dirty="0"/>
                        <a:t>, </a:t>
                      </a:r>
                      <a:r>
                        <a:rPr lang="en-US" sz="1800" dirty="0" err="1"/>
                        <a:t>závislost</a:t>
                      </a:r>
                      <a:r>
                        <a:rPr lang="en-US" sz="1800" dirty="0"/>
                        <a:t> </a:t>
                      </a:r>
                      <a:r>
                        <a:rPr lang="en-US" sz="1800" dirty="0" err="1"/>
                        <a:t>na</a:t>
                      </a:r>
                      <a:r>
                        <a:rPr lang="en-US" sz="1800" dirty="0"/>
                        <a:t> </a:t>
                      </a:r>
                      <a:r>
                        <a:rPr lang="en-US" sz="1800" dirty="0" err="1"/>
                        <a:t>lécích</a:t>
                      </a:r>
                      <a:r>
                        <a:rPr lang="en-US" sz="1800" dirty="0"/>
                        <a:t> a </a:t>
                      </a:r>
                      <a:r>
                        <a:rPr lang="en-US" sz="1800" dirty="0" err="1"/>
                        <a:t>alkoholu</a:t>
                      </a:r>
                      <a:r>
                        <a:rPr lang="en-US" sz="1800" dirty="0"/>
                        <a:t>,  </a:t>
                      </a:r>
                      <a:r>
                        <a:rPr lang="en-US" sz="1800" dirty="0" err="1"/>
                        <a:t>deprese</a:t>
                      </a:r>
                      <a:r>
                        <a:rPr lang="en-US" sz="1800" dirty="0"/>
                        <a:t>, </a:t>
                      </a:r>
                      <a:r>
                        <a:rPr lang="en-US" sz="1800" dirty="0" err="1"/>
                        <a:t>apatie</a:t>
                      </a:r>
                      <a:r>
                        <a:rPr lang="en-US" sz="1800" dirty="0"/>
                        <a:t>, </a:t>
                      </a:r>
                      <a:r>
                        <a:rPr lang="en-US" sz="1800" dirty="0" err="1"/>
                        <a:t>sebestřednost</a:t>
                      </a:r>
                      <a:r>
                        <a:rPr lang="en-US" sz="1800" dirty="0"/>
                        <a:t>, </a:t>
                      </a:r>
                      <a:r>
                        <a:rPr lang="en-US" sz="1800" dirty="0" err="1"/>
                        <a:t>méněcennost</a:t>
                      </a:r>
                      <a:r>
                        <a:rPr lang="en-US" sz="1800" dirty="0"/>
                        <a:t>, </a:t>
                      </a:r>
                      <a:r>
                        <a:rPr lang="en-US" sz="1800" dirty="0" err="1"/>
                        <a:t>nesoustředění</a:t>
                      </a:r>
                      <a:r>
                        <a:rPr lang="en-US" sz="1800" dirty="0"/>
                        <a:t>, </a:t>
                      </a:r>
                      <a:r>
                        <a:rPr lang="en-US" sz="1800" dirty="0" err="1"/>
                        <a:t>změna</a:t>
                      </a:r>
                      <a:r>
                        <a:rPr lang="en-US" sz="1800" dirty="0"/>
                        <a:t> </a:t>
                      </a:r>
                      <a:r>
                        <a:rPr lang="en-US" sz="1800" dirty="0" err="1"/>
                        <a:t>osobnosti</a:t>
                      </a:r>
                      <a:r>
                        <a:rPr lang="en-US" sz="1800" dirty="0"/>
                        <a:t>, </a:t>
                      </a:r>
                      <a:r>
                        <a:rPr lang="en-US" sz="1800" dirty="0" err="1"/>
                        <a:t>kancerofobie</a:t>
                      </a:r>
                      <a:endParaRPr lang="cs-CZ" sz="1800" dirty="0">
                        <a:solidFill>
                          <a:srgbClr val="000000"/>
                        </a:solidFill>
                        <a:latin typeface="Times New Roman"/>
                        <a:ea typeface="Times New Roman"/>
                        <a:cs typeface="Times New Roman"/>
                      </a:endParaRPr>
                    </a:p>
                  </a:txBody>
                  <a:tcPr marL="68580" marR="68580" marT="0" marB="0"/>
                </a:tc>
              </a:tr>
              <a:tr h="589099">
                <a:tc>
                  <a:txBody>
                    <a:bodyPr/>
                    <a:lstStyle/>
                    <a:p>
                      <a:pPr>
                        <a:spcAft>
                          <a:spcPts val="0"/>
                        </a:spcAft>
                      </a:pPr>
                      <a:r>
                        <a:rPr lang="en-US" sz="1800"/>
                        <a:t>vztah k lékaři</a:t>
                      </a:r>
                      <a:endParaRPr lang="cs-CZ" sz="1800">
                        <a:solidFill>
                          <a:srgbClr val="000000"/>
                        </a:solidFill>
                        <a:latin typeface="Times New Roman"/>
                        <a:ea typeface="Times New Roman"/>
                        <a:cs typeface="Times New Roman"/>
                      </a:endParaRPr>
                    </a:p>
                  </a:txBody>
                  <a:tcPr marL="68580" marR="68580" marT="0" marB="0" anchor="ctr"/>
                </a:tc>
                <a:tc>
                  <a:txBody>
                    <a:bodyPr/>
                    <a:lstStyle/>
                    <a:p>
                      <a:pPr algn="ctr">
                        <a:spcAft>
                          <a:spcPts val="0"/>
                        </a:spcAft>
                      </a:pPr>
                      <a:r>
                        <a:rPr lang="en-US" sz="1800"/>
                        <a:t>důvěra a otevřenost k pomoci</a:t>
                      </a:r>
                      <a:endParaRPr lang="cs-CZ" sz="1800">
                        <a:solidFill>
                          <a:srgbClr val="000000"/>
                        </a:solidFill>
                        <a:latin typeface="Times New Roman"/>
                        <a:ea typeface="Times New Roman"/>
                        <a:cs typeface="Times New Roman"/>
                      </a:endParaRPr>
                    </a:p>
                  </a:txBody>
                  <a:tcPr marL="68580" marR="68580" marT="0" marB="0"/>
                </a:tc>
                <a:tc>
                  <a:txBody>
                    <a:bodyPr/>
                    <a:lstStyle/>
                    <a:p>
                      <a:pPr algn="ctr">
                        <a:spcAft>
                          <a:spcPts val="0"/>
                        </a:spcAft>
                      </a:pPr>
                      <a:r>
                        <a:rPr lang="en-US" sz="1800" dirty="0" err="1"/>
                        <a:t>pocit</a:t>
                      </a:r>
                      <a:r>
                        <a:rPr lang="en-US" sz="1800" dirty="0"/>
                        <a:t> </a:t>
                      </a:r>
                      <a:r>
                        <a:rPr lang="en-US" sz="1800" dirty="0" err="1"/>
                        <a:t>nedůvěry</a:t>
                      </a:r>
                      <a:r>
                        <a:rPr lang="en-US" sz="1800" dirty="0"/>
                        <a:t>, </a:t>
                      </a:r>
                      <a:r>
                        <a:rPr lang="en-US" sz="1800" dirty="0" err="1"/>
                        <a:t>odmítání</a:t>
                      </a:r>
                      <a:r>
                        <a:rPr lang="en-US" sz="1800" dirty="0"/>
                        <a:t>, </a:t>
                      </a:r>
                      <a:r>
                        <a:rPr lang="en-US" sz="1800" dirty="0" err="1"/>
                        <a:t>nepochopení</a:t>
                      </a:r>
                      <a:r>
                        <a:rPr lang="en-US" sz="1800" dirty="0"/>
                        <a:t>, </a:t>
                      </a:r>
                      <a:r>
                        <a:rPr lang="en-US" sz="1800" dirty="0" err="1"/>
                        <a:t>bagatelizování</a:t>
                      </a:r>
                      <a:endParaRPr lang="cs-CZ" sz="1800" dirty="0">
                        <a:solidFill>
                          <a:srgbClr val="000000"/>
                        </a:solidFill>
                        <a:latin typeface="Times New Roman"/>
                        <a:ea typeface="Times New Roman"/>
                        <a:cs typeface="Times New Roman"/>
                      </a:endParaRPr>
                    </a:p>
                  </a:txBody>
                  <a:tcPr marL="68580" marR="68580" marT="0" marB="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MĚŘENÍ BOLESTI</a:t>
            </a:r>
            <a:endParaRPr lang="cs-CZ" dirty="0"/>
          </a:p>
        </p:txBody>
      </p:sp>
      <p:sp>
        <p:nvSpPr>
          <p:cNvPr id="3" name="Zástupný symbol pro obsah 2"/>
          <p:cNvSpPr>
            <a:spLocks noGrp="1"/>
          </p:cNvSpPr>
          <p:nvPr>
            <p:ph idx="1"/>
          </p:nvPr>
        </p:nvSpPr>
        <p:spPr>
          <a:xfrm>
            <a:off x="500034" y="1428737"/>
            <a:ext cx="8229600" cy="3071834"/>
          </a:xfrm>
        </p:spPr>
        <p:txBody>
          <a:bodyPr>
            <a:normAutofit/>
          </a:bodyPr>
          <a:lstStyle/>
          <a:p>
            <a:r>
              <a:rPr lang="cs-CZ" dirty="0" smtClean="0"/>
              <a:t>Chování – polohy, grimasy, nářek</a:t>
            </a:r>
          </a:p>
          <a:p>
            <a:r>
              <a:rPr lang="cs-CZ" dirty="0" smtClean="0"/>
              <a:t>Verbální škála od 1 do 10</a:t>
            </a:r>
          </a:p>
          <a:p>
            <a:r>
              <a:rPr lang="cs-CZ" dirty="0" smtClean="0"/>
              <a:t>Vizuální škála – </a:t>
            </a:r>
            <a:r>
              <a:rPr lang="cs-CZ" dirty="0" err="1" smtClean="0"/>
              <a:t>posuvník</a:t>
            </a:r>
            <a:r>
              <a:rPr lang="cs-CZ" dirty="0" smtClean="0"/>
              <a:t>, obličeje</a:t>
            </a:r>
          </a:p>
          <a:p>
            <a:r>
              <a:rPr lang="cs-CZ" dirty="0" smtClean="0"/>
              <a:t>Dotazník – kromě intenzity může hodnotit i typ bolesti</a:t>
            </a:r>
            <a:endParaRPr lang="cs-CZ" dirty="0"/>
          </a:p>
        </p:txBody>
      </p:sp>
      <p:pic>
        <p:nvPicPr>
          <p:cNvPr id="1026" name="Picture 2"/>
          <p:cNvPicPr>
            <a:picLocks noChangeAspect="1" noChangeArrowheads="1"/>
          </p:cNvPicPr>
          <p:nvPr/>
        </p:nvPicPr>
        <p:blipFill>
          <a:blip r:embed="rId2" cstate="print">
            <a:lum bright="-10000" contrast="20000"/>
          </a:blip>
          <a:srcRect/>
          <a:stretch>
            <a:fillRect/>
          </a:stretch>
        </p:blipFill>
        <p:spPr bwMode="auto">
          <a:xfrm>
            <a:off x="500034" y="4500570"/>
            <a:ext cx="3643338" cy="1143007"/>
          </a:xfrm>
          <a:prstGeom prst="rect">
            <a:avLst/>
          </a:prstGeom>
          <a:noFill/>
          <a:ln w="28575">
            <a:solidFill>
              <a:srgbClr val="FF0000"/>
            </a:solidFill>
            <a:miter lim="800000"/>
            <a:headEnd/>
            <a:tailEnd/>
          </a:ln>
          <a:effectLst/>
        </p:spPr>
      </p:pic>
      <p:pic>
        <p:nvPicPr>
          <p:cNvPr id="1027" name="Picture 3"/>
          <p:cNvPicPr>
            <a:picLocks noChangeAspect="1" noChangeArrowheads="1"/>
          </p:cNvPicPr>
          <p:nvPr/>
        </p:nvPicPr>
        <p:blipFill>
          <a:blip r:embed="rId3" cstate="print">
            <a:lum bright="-10000" contrast="30000"/>
          </a:blip>
          <a:srcRect/>
          <a:stretch>
            <a:fillRect/>
          </a:stretch>
        </p:blipFill>
        <p:spPr bwMode="auto">
          <a:xfrm>
            <a:off x="3014646" y="5805486"/>
            <a:ext cx="5286413" cy="928670"/>
          </a:xfrm>
          <a:prstGeom prst="rect">
            <a:avLst/>
          </a:prstGeom>
          <a:noFill/>
          <a:ln w="28575">
            <a:solidFill>
              <a:srgbClr val="FF0000"/>
            </a:solid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AKUTNÍ</a:t>
            </a:r>
            <a:endParaRPr lang="cs-CZ" dirty="0"/>
          </a:p>
        </p:txBody>
      </p:sp>
      <p:sp>
        <p:nvSpPr>
          <p:cNvPr id="3" name="Zástupný symbol pro obsah 2"/>
          <p:cNvSpPr>
            <a:spLocks noGrp="1"/>
          </p:cNvSpPr>
          <p:nvPr>
            <p:ph idx="1"/>
          </p:nvPr>
        </p:nvSpPr>
        <p:spPr>
          <a:xfrm>
            <a:off x="428596" y="1357298"/>
            <a:ext cx="8229600" cy="5500702"/>
          </a:xfrm>
        </p:spPr>
        <p:txBody>
          <a:bodyPr>
            <a:noAutofit/>
          </a:bodyPr>
          <a:lstStyle/>
          <a:p>
            <a:pPr>
              <a:spcBef>
                <a:spcPts val="0"/>
              </a:spcBef>
              <a:buNone/>
            </a:pPr>
            <a:r>
              <a:rPr lang="cs-CZ" sz="2400" dirty="0" smtClean="0"/>
              <a:t>P</a:t>
            </a:r>
            <a:r>
              <a:rPr lang="en-US" sz="2400" dirty="0" err="1" smtClean="0"/>
              <a:t>oškození</a:t>
            </a:r>
            <a:r>
              <a:rPr lang="en-US" sz="2400" dirty="0" smtClean="0"/>
              <a:t> </a:t>
            </a:r>
            <a:r>
              <a:rPr lang="en-US" sz="2400" dirty="0" err="1" smtClean="0"/>
              <a:t>tkání</a:t>
            </a:r>
            <a:r>
              <a:rPr lang="cs-CZ" sz="2400" dirty="0" smtClean="0"/>
              <a:t> </a:t>
            </a:r>
            <a:r>
              <a:rPr lang="en-US" sz="2400" dirty="0" smtClean="0"/>
              <a:t>- </a:t>
            </a:r>
            <a:r>
              <a:rPr lang="en-US" sz="2400" dirty="0" err="1"/>
              <a:t>ochranná</a:t>
            </a:r>
            <a:r>
              <a:rPr lang="en-US" sz="2400" dirty="0"/>
              <a:t> </a:t>
            </a:r>
            <a:r>
              <a:rPr lang="en-US" sz="2400" dirty="0" err="1"/>
              <a:t>funkce</a:t>
            </a:r>
            <a:r>
              <a:rPr lang="en-US" sz="2400" dirty="0"/>
              <a:t>. </a:t>
            </a:r>
            <a:r>
              <a:rPr lang="en-US" sz="2400" b="1" dirty="0" err="1"/>
              <a:t>Trvá</a:t>
            </a:r>
            <a:r>
              <a:rPr lang="en-US" sz="2400" b="1" dirty="0"/>
              <a:t> </a:t>
            </a:r>
            <a:r>
              <a:rPr lang="en-US" sz="2400" b="1" dirty="0" err="1"/>
              <a:t>dny</a:t>
            </a:r>
            <a:r>
              <a:rPr lang="en-US" sz="2400" b="1" dirty="0"/>
              <a:t> </a:t>
            </a:r>
            <a:r>
              <a:rPr lang="en-US" sz="2400" b="1" dirty="0" err="1"/>
              <a:t>až</a:t>
            </a:r>
            <a:r>
              <a:rPr lang="en-US" sz="2400" b="1" dirty="0"/>
              <a:t> </a:t>
            </a:r>
            <a:r>
              <a:rPr lang="en-US" sz="2400" b="1" dirty="0" err="1"/>
              <a:t>týdny</a:t>
            </a:r>
            <a:r>
              <a:rPr lang="en-US" sz="2400" dirty="0" smtClean="0"/>
              <a:t>.</a:t>
            </a:r>
            <a:endParaRPr lang="cs-CZ" sz="2400" dirty="0" smtClean="0"/>
          </a:p>
          <a:p>
            <a:pPr>
              <a:spcBef>
                <a:spcPts val="0"/>
              </a:spcBef>
              <a:buNone/>
            </a:pPr>
            <a:endParaRPr lang="cs-CZ" sz="2400" dirty="0"/>
          </a:p>
          <a:p>
            <a:pPr lvl="0">
              <a:spcBef>
                <a:spcPts val="0"/>
              </a:spcBef>
            </a:pPr>
            <a:r>
              <a:rPr lang="en-US" sz="2400" dirty="0" err="1"/>
              <a:t>představit</a:t>
            </a:r>
            <a:r>
              <a:rPr lang="en-US" sz="2400" dirty="0"/>
              <a:t> se a </a:t>
            </a:r>
            <a:r>
              <a:rPr lang="en-US" sz="2400" dirty="0" err="1"/>
              <a:t>krátce</a:t>
            </a:r>
            <a:r>
              <a:rPr lang="en-US" sz="2400" dirty="0"/>
              <a:t> </a:t>
            </a:r>
            <a:r>
              <a:rPr lang="en-US" sz="2400" dirty="0" err="1"/>
              <a:t>říct</a:t>
            </a:r>
            <a:r>
              <a:rPr lang="en-US" sz="2400" dirty="0"/>
              <a:t>, co </a:t>
            </a:r>
            <a:r>
              <a:rPr lang="en-US" sz="2400" dirty="0" err="1"/>
              <a:t>budu</a:t>
            </a:r>
            <a:r>
              <a:rPr lang="en-US" sz="2400" dirty="0"/>
              <a:t> </a:t>
            </a:r>
            <a:r>
              <a:rPr lang="en-US" sz="2400" dirty="0" err="1" smtClean="0"/>
              <a:t>dělat</a:t>
            </a:r>
            <a:endParaRPr lang="cs-CZ" sz="2400" dirty="0"/>
          </a:p>
          <a:p>
            <a:pPr lvl="0">
              <a:spcBef>
                <a:spcPts val="0"/>
              </a:spcBef>
            </a:pPr>
            <a:r>
              <a:rPr lang="en-US" sz="2400" dirty="0" err="1"/>
              <a:t>připravit</a:t>
            </a:r>
            <a:r>
              <a:rPr lang="en-US" sz="2400" dirty="0"/>
              <a:t> </a:t>
            </a:r>
            <a:r>
              <a:rPr lang="en-US" sz="2400" dirty="0" err="1"/>
              <a:t>na</a:t>
            </a:r>
            <a:r>
              <a:rPr lang="en-US" sz="2400" dirty="0"/>
              <a:t> </a:t>
            </a:r>
            <a:r>
              <a:rPr lang="en-US" sz="2400" dirty="0" err="1"/>
              <a:t>bolest</a:t>
            </a:r>
            <a:r>
              <a:rPr lang="en-US" sz="2400" dirty="0"/>
              <a:t> </a:t>
            </a:r>
            <a:r>
              <a:rPr lang="en-US" sz="2400" dirty="0" err="1"/>
              <a:t>předem</a:t>
            </a:r>
            <a:r>
              <a:rPr lang="en-US" sz="2400" dirty="0"/>
              <a:t> </a:t>
            </a:r>
            <a:r>
              <a:rPr lang="en-US" sz="2400" dirty="0" err="1"/>
              <a:t>před</a:t>
            </a:r>
            <a:r>
              <a:rPr lang="en-US" sz="2400" dirty="0"/>
              <a:t> </a:t>
            </a:r>
            <a:r>
              <a:rPr lang="en-US" sz="2400" dirty="0" err="1" smtClean="0"/>
              <a:t>zákrokem</a:t>
            </a:r>
            <a:endParaRPr lang="cs-CZ" sz="2400" dirty="0"/>
          </a:p>
          <a:p>
            <a:pPr lvl="0">
              <a:spcBef>
                <a:spcPts val="0"/>
              </a:spcBef>
            </a:pPr>
            <a:r>
              <a:rPr lang="en-US" sz="2400" dirty="0" err="1"/>
              <a:t>umožnit</a:t>
            </a:r>
            <a:r>
              <a:rPr lang="en-US" sz="2400" dirty="0"/>
              <a:t> </a:t>
            </a:r>
            <a:r>
              <a:rPr lang="en-US" sz="2400" dirty="0" err="1"/>
              <a:t>na</a:t>
            </a:r>
            <a:r>
              <a:rPr lang="en-US" sz="2400" dirty="0"/>
              <a:t> </a:t>
            </a:r>
            <a:r>
              <a:rPr lang="en-US" sz="2400" dirty="0" err="1"/>
              <a:t>chvíli</a:t>
            </a:r>
            <a:r>
              <a:rPr lang="en-US" sz="2400" dirty="0"/>
              <a:t> </a:t>
            </a:r>
            <a:r>
              <a:rPr lang="en-US" sz="2400" dirty="0" err="1"/>
              <a:t>odpočinout</a:t>
            </a:r>
            <a:r>
              <a:rPr lang="en-US" sz="2400" dirty="0"/>
              <a:t> </a:t>
            </a:r>
            <a:r>
              <a:rPr lang="en-US" sz="2400" dirty="0" err="1"/>
              <a:t>od</a:t>
            </a:r>
            <a:r>
              <a:rPr lang="en-US" sz="2400" dirty="0"/>
              <a:t> </a:t>
            </a:r>
            <a:r>
              <a:rPr lang="en-US" sz="2400" dirty="0" err="1"/>
              <a:t>bolesti</a:t>
            </a:r>
            <a:endParaRPr lang="cs-CZ" sz="2400" dirty="0"/>
          </a:p>
          <a:p>
            <a:pPr lvl="0">
              <a:spcBef>
                <a:spcPts val="0"/>
              </a:spcBef>
            </a:pPr>
            <a:r>
              <a:rPr lang="en-US" sz="2400" dirty="0" err="1"/>
              <a:t>domluvit</a:t>
            </a:r>
            <a:r>
              <a:rPr lang="en-US" sz="2400" dirty="0"/>
              <a:t> </a:t>
            </a:r>
            <a:r>
              <a:rPr lang="en-US" sz="2400" dirty="0" err="1"/>
              <a:t>znamení</a:t>
            </a:r>
            <a:r>
              <a:rPr lang="en-US" sz="2400" dirty="0"/>
              <a:t>, </a:t>
            </a:r>
            <a:r>
              <a:rPr lang="en-US" sz="2400" dirty="0" err="1"/>
              <a:t>bude-li</a:t>
            </a:r>
            <a:r>
              <a:rPr lang="en-US" sz="2400" dirty="0"/>
              <a:t> </a:t>
            </a:r>
            <a:r>
              <a:rPr lang="en-US" sz="2400" dirty="0" err="1"/>
              <a:t>bolest</a:t>
            </a:r>
            <a:r>
              <a:rPr lang="en-US" sz="2400" dirty="0"/>
              <a:t> </a:t>
            </a:r>
            <a:r>
              <a:rPr lang="en-US" sz="2400" dirty="0" err="1"/>
              <a:t>moc</a:t>
            </a:r>
            <a:r>
              <a:rPr lang="en-US" sz="2400" dirty="0"/>
              <a:t> </a:t>
            </a:r>
            <a:r>
              <a:rPr lang="en-US" sz="2400" dirty="0" err="1" smtClean="0"/>
              <a:t>silná</a:t>
            </a:r>
            <a:endParaRPr lang="cs-CZ" sz="2400" dirty="0"/>
          </a:p>
          <a:p>
            <a:pPr lvl="0">
              <a:spcBef>
                <a:spcPts val="0"/>
              </a:spcBef>
            </a:pPr>
            <a:r>
              <a:rPr lang="en-US" sz="2400" dirty="0" err="1"/>
              <a:t>informovat</a:t>
            </a:r>
            <a:r>
              <a:rPr lang="en-US" sz="2400" dirty="0"/>
              <a:t> o </a:t>
            </a:r>
            <a:r>
              <a:rPr lang="en-US" sz="2400" dirty="0" err="1"/>
              <a:t>nástupu</a:t>
            </a:r>
            <a:r>
              <a:rPr lang="en-US" sz="2400" dirty="0"/>
              <a:t> </a:t>
            </a:r>
            <a:r>
              <a:rPr lang="en-US" sz="2400" dirty="0" err="1"/>
              <a:t>bolesti</a:t>
            </a:r>
            <a:r>
              <a:rPr lang="en-US" sz="2400" dirty="0"/>
              <a:t> a o </a:t>
            </a:r>
            <a:r>
              <a:rPr lang="en-US" sz="2400" dirty="0" err="1"/>
              <a:t>časovém</a:t>
            </a:r>
            <a:r>
              <a:rPr lang="en-US" sz="2400" dirty="0"/>
              <a:t> </a:t>
            </a:r>
            <a:r>
              <a:rPr lang="en-US" sz="2400" dirty="0" err="1" smtClean="0"/>
              <a:t>průběhu</a:t>
            </a:r>
            <a:endParaRPr lang="cs-CZ" sz="2400" dirty="0"/>
          </a:p>
          <a:p>
            <a:pPr lvl="0">
              <a:spcBef>
                <a:spcPts val="0"/>
              </a:spcBef>
            </a:pPr>
            <a:r>
              <a:rPr lang="en-US" sz="2400" dirty="0" err="1" smtClean="0"/>
              <a:t>možnost</a:t>
            </a:r>
            <a:r>
              <a:rPr lang="en-US" sz="2400" dirty="0" smtClean="0"/>
              <a:t> se </a:t>
            </a:r>
            <a:r>
              <a:rPr lang="en-US" sz="2400" dirty="0" err="1" smtClean="0"/>
              <a:t>volně</a:t>
            </a:r>
            <a:r>
              <a:rPr lang="en-US" sz="2400" dirty="0" smtClean="0"/>
              <a:t> </a:t>
            </a:r>
            <a:r>
              <a:rPr lang="en-US" sz="2400" dirty="0" err="1"/>
              <a:t>projevit</a:t>
            </a:r>
            <a:r>
              <a:rPr lang="en-US" sz="2400" dirty="0"/>
              <a:t>, </a:t>
            </a:r>
            <a:endParaRPr lang="cs-CZ" sz="2400" dirty="0"/>
          </a:p>
          <a:p>
            <a:pPr lvl="0">
              <a:spcBef>
                <a:spcPts val="0"/>
              </a:spcBef>
            </a:pPr>
            <a:r>
              <a:rPr lang="en-US" sz="2400" dirty="0" err="1"/>
              <a:t>dočasnost</a:t>
            </a:r>
            <a:r>
              <a:rPr lang="en-US" sz="2400" dirty="0"/>
              <a:t>: </a:t>
            </a:r>
            <a:r>
              <a:rPr lang="en-US" sz="2400" dirty="0" err="1"/>
              <a:t>připomenout</a:t>
            </a:r>
            <a:r>
              <a:rPr lang="en-US" sz="2400" dirty="0"/>
              <a:t>, </a:t>
            </a:r>
            <a:r>
              <a:rPr lang="en-US" sz="2400" dirty="0" err="1"/>
              <a:t>že</a:t>
            </a:r>
            <a:r>
              <a:rPr lang="en-US" sz="2400" dirty="0"/>
              <a:t> </a:t>
            </a:r>
            <a:r>
              <a:rPr lang="en-US" sz="2400" dirty="0" err="1"/>
              <a:t>bolest</a:t>
            </a:r>
            <a:r>
              <a:rPr lang="en-US" sz="2400" dirty="0"/>
              <a:t> je </a:t>
            </a:r>
            <a:r>
              <a:rPr lang="en-US" sz="2400" dirty="0" err="1"/>
              <a:t>přechodná</a:t>
            </a:r>
            <a:r>
              <a:rPr lang="en-US" sz="2400" dirty="0"/>
              <a:t> a </a:t>
            </a:r>
            <a:r>
              <a:rPr lang="en-US" sz="2400" dirty="0" err="1"/>
              <a:t>skončí</a:t>
            </a:r>
            <a:endParaRPr lang="cs-CZ" sz="2400" dirty="0"/>
          </a:p>
          <a:p>
            <a:pPr lvl="0">
              <a:spcBef>
                <a:spcPts val="0"/>
              </a:spcBef>
            </a:pPr>
            <a:r>
              <a:rPr lang="en-US" sz="2400" dirty="0" err="1"/>
              <a:t>tělesný</a:t>
            </a:r>
            <a:r>
              <a:rPr lang="en-US" sz="2400" dirty="0"/>
              <a:t> </a:t>
            </a:r>
            <a:r>
              <a:rPr lang="en-US" sz="2400" dirty="0" err="1"/>
              <a:t>dotyk</a:t>
            </a:r>
            <a:r>
              <a:rPr lang="en-US" sz="2400" dirty="0"/>
              <a:t>: pro </a:t>
            </a:r>
            <a:r>
              <a:rPr lang="en-US" sz="2400" dirty="0" err="1" smtClean="0"/>
              <a:t>uklidnění</a:t>
            </a:r>
            <a:endParaRPr lang="cs-CZ" sz="2400" dirty="0"/>
          </a:p>
          <a:p>
            <a:pPr lvl="0">
              <a:spcBef>
                <a:spcPts val="0"/>
              </a:spcBef>
            </a:pPr>
            <a:r>
              <a:rPr lang="en-US" sz="2400" dirty="0" err="1"/>
              <a:t>empatie</a:t>
            </a:r>
            <a:r>
              <a:rPr lang="en-US" sz="2400" dirty="0"/>
              <a:t>:  </a:t>
            </a:r>
            <a:r>
              <a:rPr lang="en-US" sz="2400" dirty="0" err="1"/>
              <a:t>dát</a:t>
            </a:r>
            <a:r>
              <a:rPr lang="en-US" sz="2400" dirty="0"/>
              <a:t> </a:t>
            </a:r>
            <a:r>
              <a:rPr lang="en-US" sz="2400" dirty="0" err="1"/>
              <a:t>najevo</a:t>
            </a:r>
            <a:r>
              <a:rPr lang="en-US" sz="2400" dirty="0"/>
              <a:t>, </a:t>
            </a:r>
            <a:r>
              <a:rPr lang="en-US" sz="2400" dirty="0" err="1"/>
              <a:t>že</a:t>
            </a:r>
            <a:r>
              <a:rPr lang="en-US" sz="2400" dirty="0"/>
              <a:t> </a:t>
            </a:r>
            <a:r>
              <a:rPr lang="en-US" sz="2400" dirty="0" err="1"/>
              <a:t>víme</a:t>
            </a:r>
            <a:r>
              <a:rPr lang="en-US" sz="2400" dirty="0"/>
              <a:t>, </a:t>
            </a:r>
            <a:r>
              <a:rPr lang="en-US" sz="2400" dirty="0" err="1"/>
              <a:t>že</a:t>
            </a:r>
            <a:r>
              <a:rPr lang="en-US" sz="2400" dirty="0"/>
              <a:t> </a:t>
            </a:r>
            <a:r>
              <a:rPr lang="en-US" sz="2400" dirty="0" err="1" smtClean="0"/>
              <a:t>bolí</a:t>
            </a:r>
            <a:endParaRPr lang="cs-CZ" sz="2400" dirty="0"/>
          </a:p>
          <a:p>
            <a:pPr lvl="0">
              <a:spcBef>
                <a:spcPts val="0"/>
              </a:spcBef>
            </a:pPr>
            <a:r>
              <a:rPr lang="en-US" sz="2400" dirty="0" err="1"/>
              <a:t>odvedení</a:t>
            </a:r>
            <a:r>
              <a:rPr lang="en-US" sz="2400" dirty="0"/>
              <a:t> </a:t>
            </a:r>
            <a:r>
              <a:rPr lang="en-US" sz="2400" dirty="0" err="1"/>
              <a:t>pozornosti</a:t>
            </a:r>
            <a:r>
              <a:rPr lang="en-US" sz="2400" dirty="0" smtClean="0"/>
              <a:t>:</a:t>
            </a:r>
            <a:endParaRPr lang="cs-CZ" sz="2400" dirty="0"/>
          </a:p>
          <a:p>
            <a:pPr lvl="0">
              <a:spcBef>
                <a:spcPts val="0"/>
              </a:spcBef>
            </a:pPr>
            <a:r>
              <a:rPr lang="cs-CZ" sz="2400" dirty="0" smtClean="0"/>
              <a:t>p</a:t>
            </a:r>
            <a:r>
              <a:rPr lang="en-US" sz="2400" dirty="0" err="1" smtClean="0"/>
              <a:t>ochválit</a:t>
            </a:r>
            <a:r>
              <a:rPr lang="cs-CZ" sz="2400" dirty="0" smtClean="0"/>
              <a:t> na konec</a:t>
            </a:r>
            <a:endParaRPr lang="cs-CZ"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AKUTNÍ</a:t>
            </a:r>
            <a:endParaRPr lang="cs-CZ" dirty="0"/>
          </a:p>
        </p:txBody>
      </p:sp>
      <p:sp>
        <p:nvSpPr>
          <p:cNvPr id="3" name="Zástupný symbol pro obsah 2"/>
          <p:cNvSpPr>
            <a:spLocks noGrp="1"/>
          </p:cNvSpPr>
          <p:nvPr>
            <p:ph idx="1"/>
          </p:nvPr>
        </p:nvSpPr>
        <p:spPr>
          <a:xfrm>
            <a:off x="500034" y="1785926"/>
            <a:ext cx="8229600" cy="4429156"/>
          </a:xfrm>
        </p:spPr>
        <p:txBody>
          <a:bodyPr>
            <a:noAutofit/>
          </a:bodyPr>
          <a:lstStyle/>
          <a:p>
            <a:pPr>
              <a:spcBef>
                <a:spcPts val="0"/>
              </a:spcBef>
              <a:buNone/>
            </a:pPr>
            <a:r>
              <a:rPr lang="en-US" sz="2400" u="sng" dirty="0" smtClean="0"/>
              <a:t>SPECIÁLNÍ</a:t>
            </a:r>
            <a:r>
              <a:rPr lang="cs-CZ" sz="2400" u="sng" dirty="0" smtClean="0"/>
              <a:t> METODY</a:t>
            </a:r>
            <a:r>
              <a:rPr lang="cs-CZ" sz="1800" u="sng" dirty="0" smtClean="0"/>
              <a:t>:</a:t>
            </a:r>
            <a:endParaRPr lang="cs-CZ" sz="1800" dirty="0"/>
          </a:p>
          <a:p>
            <a:pPr lvl="0">
              <a:spcBef>
                <a:spcPts val="0"/>
              </a:spcBef>
            </a:pPr>
            <a:r>
              <a:rPr lang="en-US" sz="2800" dirty="0" err="1" smtClean="0"/>
              <a:t>relaxace</a:t>
            </a:r>
            <a:r>
              <a:rPr lang="en-US" sz="2800" dirty="0" smtClean="0"/>
              <a:t> </a:t>
            </a:r>
            <a:r>
              <a:rPr lang="en-US" sz="2800" dirty="0" err="1" smtClean="0"/>
              <a:t>imunologické</a:t>
            </a:r>
            <a:r>
              <a:rPr lang="en-US" sz="2800" dirty="0" smtClean="0"/>
              <a:t> </a:t>
            </a:r>
            <a:r>
              <a:rPr lang="en-US" sz="2800" dirty="0" err="1"/>
              <a:t>bariéry</a:t>
            </a:r>
            <a:r>
              <a:rPr lang="en-US" sz="2800" dirty="0"/>
              <a:t> – </a:t>
            </a:r>
            <a:r>
              <a:rPr lang="en-US" sz="2800" dirty="0" err="1"/>
              <a:t>přetrvá</a:t>
            </a:r>
            <a:r>
              <a:rPr lang="en-US" sz="2800" dirty="0"/>
              <a:t> </a:t>
            </a:r>
            <a:r>
              <a:rPr lang="en-US" sz="2800" dirty="0" err="1"/>
              <a:t>až</a:t>
            </a:r>
            <a:r>
              <a:rPr lang="en-US" sz="2800" dirty="0"/>
              <a:t> </a:t>
            </a:r>
            <a:r>
              <a:rPr lang="en-US" sz="2800" dirty="0" err="1"/>
              <a:t>hodinu</a:t>
            </a:r>
            <a:r>
              <a:rPr lang="en-US" sz="2800" dirty="0"/>
              <a:t> </a:t>
            </a:r>
            <a:r>
              <a:rPr lang="en-US" sz="2800" dirty="0" err="1"/>
              <a:t>po</a:t>
            </a:r>
            <a:r>
              <a:rPr lang="en-US" sz="2800" dirty="0"/>
              <a:t> </a:t>
            </a:r>
            <a:r>
              <a:rPr lang="en-US" sz="2800" dirty="0" err="1"/>
              <a:t>relaxaci</a:t>
            </a:r>
            <a:r>
              <a:rPr lang="en-US" sz="2800" dirty="0"/>
              <a:t>,  </a:t>
            </a:r>
            <a:r>
              <a:rPr lang="en-US" sz="2800" dirty="0" err="1"/>
              <a:t>uklidnit</a:t>
            </a:r>
            <a:r>
              <a:rPr lang="en-US" sz="2800" dirty="0"/>
              <a:t> a </a:t>
            </a:r>
            <a:r>
              <a:rPr lang="en-US" sz="2800" dirty="0" err="1"/>
              <a:t>uvolnit</a:t>
            </a:r>
            <a:r>
              <a:rPr lang="en-US" sz="2800" dirty="0"/>
              <a:t> se</a:t>
            </a:r>
            <a:endParaRPr lang="cs-CZ" sz="2800" dirty="0"/>
          </a:p>
          <a:p>
            <a:pPr lvl="0">
              <a:spcBef>
                <a:spcPts val="0"/>
              </a:spcBef>
            </a:pPr>
            <a:r>
              <a:rPr lang="en-US" sz="2800" dirty="0" err="1"/>
              <a:t>břišní</a:t>
            </a:r>
            <a:r>
              <a:rPr lang="en-US" sz="2800" dirty="0"/>
              <a:t> </a:t>
            </a:r>
            <a:r>
              <a:rPr lang="en-US" sz="2800" dirty="0" err="1" smtClean="0"/>
              <a:t>dýchání</a:t>
            </a:r>
            <a:endParaRPr lang="cs-CZ" sz="2800" dirty="0"/>
          </a:p>
          <a:p>
            <a:pPr lvl="0">
              <a:spcBef>
                <a:spcPts val="0"/>
              </a:spcBef>
            </a:pPr>
            <a:r>
              <a:rPr lang="en-US" sz="2800" dirty="0"/>
              <a:t>placebo </a:t>
            </a:r>
            <a:r>
              <a:rPr lang="en-US" sz="2800" dirty="0" err="1"/>
              <a:t>efekt</a:t>
            </a:r>
            <a:r>
              <a:rPr lang="en-US" sz="2800" dirty="0"/>
              <a:t> </a:t>
            </a:r>
            <a:r>
              <a:rPr lang="en-US" sz="2800" dirty="0" err="1"/>
              <a:t>působení</a:t>
            </a:r>
            <a:r>
              <a:rPr lang="en-US" sz="2800" dirty="0"/>
              <a:t> </a:t>
            </a:r>
            <a:r>
              <a:rPr lang="cs-CZ" sz="2800" dirty="0" smtClean="0"/>
              <a:t>zdravotníka</a:t>
            </a:r>
            <a:endParaRPr lang="cs-CZ" sz="2800" dirty="0"/>
          </a:p>
          <a:p>
            <a:pPr lvl="0">
              <a:spcBef>
                <a:spcPts val="0"/>
              </a:spcBef>
            </a:pPr>
            <a:r>
              <a:rPr lang="en-US" sz="2800" dirty="0" err="1" smtClean="0"/>
              <a:t>sugesce</a:t>
            </a:r>
            <a:endParaRPr lang="cs-CZ" sz="2800" dirty="0"/>
          </a:p>
          <a:p>
            <a:pPr>
              <a:spcBef>
                <a:spcPts val="0"/>
              </a:spcBef>
            </a:pPr>
            <a:r>
              <a:rPr lang="en-US" sz="2800" dirty="0" err="1" smtClean="0"/>
              <a:t>hypnóza</a:t>
            </a:r>
            <a:r>
              <a:rPr lang="en-US" sz="2800" dirty="0" smtClean="0"/>
              <a:t> –</a:t>
            </a:r>
            <a:r>
              <a:rPr lang="en-US" sz="2800" dirty="0" err="1" smtClean="0"/>
              <a:t>posthypnotické</a:t>
            </a:r>
            <a:r>
              <a:rPr lang="en-US" sz="2800" dirty="0" smtClean="0"/>
              <a:t> </a:t>
            </a:r>
            <a:r>
              <a:rPr lang="en-US" sz="2800" dirty="0" err="1" smtClean="0"/>
              <a:t>sugesce</a:t>
            </a:r>
            <a:r>
              <a:rPr lang="en-US" sz="2800" dirty="0" smtClean="0"/>
              <a:t> </a:t>
            </a:r>
            <a:r>
              <a:rPr lang="en-US" sz="2800" dirty="0" err="1" smtClean="0"/>
              <a:t>nebo</a:t>
            </a:r>
            <a:r>
              <a:rPr lang="en-US" sz="2800" dirty="0" smtClean="0"/>
              <a:t> </a:t>
            </a:r>
            <a:r>
              <a:rPr lang="en-US" sz="2800" dirty="0" err="1" smtClean="0"/>
              <a:t>sugesce</a:t>
            </a:r>
            <a:r>
              <a:rPr lang="en-US" sz="2800" dirty="0" smtClean="0"/>
              <a:t> v </a:t>
            </a:r>
            <a:r>
              <a:rPr lang="en-US" sz="2800" dirty="0" err="1" smtClean="0"/>
              <a:t>bdělém</a:t>
            </a:r>
            <a:r>
              <a:rPr lang="en-US" sz="2800" dirty="0" smtClean="0"/>
              <a:t> </a:t>
            </a:r>
            <a:r>
              <a:rPr lang="en-US" sz="2800" dirty="0" err="1" smtClean="0"/>
              <a:t>stavu</a:t>
            </a:r>
            <a:endParaRPr lang="cs-CZ" sz="2800" dirty="0" smtClean="0"/>
          </a:p>
          <a:p>
            <a:pPr lvl="0">
              <a:spcBef>
                <a:spcPts val="0"/>
              </a:spcBef>
            </a:pPr>
            <a:r>
              <a:rPr lang="en-US" sz="2800" dirty="0" err="1" smtClean="0"/>
              <a:t>profylaktická</a:t>
            </a:r>
            <a:r>
              <a:rPr lang="en-US" sz="2800" dirty="0" smtClean="0"/>
              <a:t> </a:t>
            </a:r>
            <a:r>
              <a:rPr lang="en-US" sz="2800" dirty="0" err="1" smtClean="0"/>
              <a:t>příprava</a:t>
            </a:r>
            <a:endParaRPr lang="cs-CZ"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CHRONICKÁ</a:t>
            </a:r>
            <a:endParaRPr lang="cs-CZ" dirty="0"/>
          </a:p>
        </p:txBody>
      </p:sp>
      <p:sp>
        <p:nvSpPr>
          <p:cNvPr id="3" name="Zástupný symbol pro obsah 2"/>
          <p:cNvSpPr>
            <a:spLocks noGrp="1"/>
          </p:cNvSpPr>
          <p:nvPr>
            <p:ph idx="1"/>
          </p:nvPr>
        </p:nvSpPr>
        <p:spPr>
          <a:xfrm>
            <a:off x="500034" y="1643050"/>
            <a:ext cx="8229600" cy="4929222"/>
          </a:xfrm>
        </p:spPr>
        <p:txBody>
          <a:bodyPr>
            <a:normAutofit/>
          </a:bodyPr>
          <a:lstStyle/>
          <a:p>
            <a:pPr>
              <a:buNone/>
            </a:pPr>
            <a:r>
              <a:rPr lang="cs-CZ" b="1" dirty="0" smtClean="0"/>
              <a:t>P</a:t>
            </a:r>
            <a:r>
              <a:rPr lang="en-US" b="1" dirty="0" err="1" smtClean="0"/>
              <a:t>řetrvává</a:t>
            </a:r>
            <a:r>
              <a:rPr lang="en-US" b="1" dirty="0" smtClean="0"/>
              <a:t> </a:t>
            </a:r>
            <a:r>
              <a:rPr lang="en-US" b="1" dirty="0" err="1"/>
              <a:t>i</a:t>
            </a:r>
            <a:r>
              <a:rPr lang="en-US" b="1" dirty="0"/>
              <a:t> </a:t>
            </a:r>
            <a:r>
              <a:rPr lang="en-US" b="1" dirty="0" err="1"/>
              <a:t>po</a:t>
            </a:r>
            <a:r>
              <a:rPr lang="en-US" b="1" dirty="0"/>
              <a:t> </a:t>
            </a:r>
            <a:r>
              <a:rPr lang="en-US" b="1" dirty="0" err="1"/>
              <a:t>terapii</a:t>
            </a:r>
            <a:r>
              <a:rPr lang="en-US" b="1" dirty="0"/>
              <a:t>, </a:t>
            </a:r>
            <a:r>
              <a:rPr lang="en-US" b="1" dirty="0" err="1"/>
              <a:t>měsíce</a:t>
            </a:r>
            <a:r>
              <a:rPr lang="en-US" b="1" dirty="0"/>
              <a:t> </a:t>
            </a:r>
            <a:r>
              <a:rPr lang="en-US" b="1" dirty="0" err="1"/>
              <a:t>i</a:t>
            </a:r>
            <a:r>
              <a:rPr lang="en-US" b="1" dirty="0"/>
              <a:t> </a:t>
            </a:r>
            <a:r>
              <a:rPr lang="en-US" b="1" dirty="0" err="1"/>
              <a:t>déle</a:t>
            </a:r>
            <a:r>
              <a:rPr lang="en-US" dirty="0"/>
              <a:t>. </a:t>
            </a:r>
            <a:r>
              <a:rPr lang="en-US" dirty="0" err="1"/>
              <a:t>Problematická</a:t>
            </a:r>
            <a:r>
              <a:rPr lang="en-US" dirty="0"/>
              <a:t> </a:t>
            </a:r>
            <a:r>
              <a:rPr lang="en-US" dirty="0" err="1"/>
              <a:t>lokalizace</a:t>
            </a:r>
            <a:r>
              <a:rPr lang="en-US" dirty="0"/>
              <a:t> a </a:t>
            </a:r>
            <a:r>
              <a:rPr lang="en-US" dirty="0" err="1"/>
              <a:t>kvalita</a:t>
            </a:r>
            <a:r>
              <a:rPr lang="en-US" dirty="0"/>
              <a:t> </a:t>
            </a:r>
            <a:r>
              <a:rPr lang="en-US" dirty="0" err="1"/>
              <a:t>bolesti</a:t>
            </a:r>
            <a:r>
              <a:rPr lang="en-US" dirty="0"/>
              <a:t>, </a:t>
            </a:r>
            <a:r>
              <a:rPr lang="en-US" dirty="0" err="1"/>
              <a:t>nemá</a:t>
            </a:r>
            <a:r>
              <a:rPr lang="en-US" dirty="0"/>
              <a:t> </a:t>
            </a:r>
            <a:r>
              <a:rPr lang="en-US" dirty="0" err="1"/>
              <a:t>ochrannou</a:t>
            </a:r>
            <a:r>
              <a:rPr lang="en-US" dirty="0"/>
              <a:t> </a:t>
            </a:r>
            <a:r>
              <a:rPr lang="en-US" dirty="0" err="1"/>
              <a:t>funkci</a:t>
            </a:r>
            <a:r>
              <a:rPr lang="en-US" dirty="0"/>
              <a:t>. </a:t>
            </a:r>
            <a:endParaRPr lang="cs-CZ" dirty="0" smtClean="0"/>
          </a:p>
          <a:p>
            <a:pPr>
              <a:buNone/>
            </a:pPr>
            <a:r>
              <a:rPr lang="cs-CZ" sz="1100" dirty="0" smtClean="0"/>
              <a:t> </a:t>
            </a:r>
            <a:endParaRPr lang="cs-CZ" sz="1100" dirty="0"/>
          </a:p>
          <a:p>
            <a:r>
              <a:rPr lang="en-US" u="sng" dirty="0" err="1"/>
              <a:t>zvládnutí</a:t>
            </a:r>
            <a:r>
              <a:rPr lang="en-US" u="sng" dirty="0"/>
              <a:t> </a:t>
            </a:r>
            <a:r>
              <a:rPr lang="en-US" u="sng" dirty="0" err="1" smtClean="0"/>
              <a:t>vztahu</a:t>
            </a:r>
            <a:endParaRPr lang="cs-CZ" dirty="0"/>
          </a:p>
          <a:p>
            <a:r>
              <a:rPr lang="en-US" u="sng" dirty="0" err="1"/>
              <a:t>reálné</a:t>
            </a:r>
            <a:r>
              <a:rPr lang="en-US" u="sng" dirty="0"/>
              <a:t> </a:t>
            </a:r>
            <a:r>
              <a:rPr lang="en-US" u="sng" dirty="0" err="1"/>
              <a:t>malé</a:t>
            </a:r>
            <a:r>
              <a:rPr lang="en-US" u="sng" dirty="0"/>
              <a:t> </a:t>
            </a:r>
            <a:r>
              <a:rPr lang="en-US" u="sng" dirty="0" err="1" smtClean="0"/>
              <a:t>cíle</a:t>
            </a:r>
            <a:endParaRPr lang="cs-CZ" dirty="0" err="1" smtClean="0"/>
          </a:p>
          <a:p>
            <a:r>
              <a:rPr lang="cs-CZ" u="sng" dirty="0" err="1" smtClean="0"/>
              <a:t>Centra bolesti </a:t>
            </a:r>
            <a:r>
              <a:rPr lang="cs-CZ" dirty="0" err="1" smtClean="0"/>
              <a:t>– komplexní péče včetně psychoterapie</a:t>
            </a:r>
            <a:endParaRPr lang="cs-CZ" dirty="0" err="1"/>
          </a:p>
          <a:p>
            <a:r>
              <a:rPr lang="en-US" u="sng" dirty="0" err="1"/>
              <a:t>práce</a:t>
            </a:r>
            <a:r>
              <a:rPr lang="en-US" u="sng" dirty="0"/>
              <a:t> s </a:t>
            </a:r>
            <a:r>
              <a:rPr lang="en-US" u="sng" dirty="0" err="1" smtClean="0"/>
              <a:t>rodinou</a:t>
            </a: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714</TotalTime>
  <Words>1343</Words>
  <Application>Microsoft Office PowerPoint</Application>
  <PresentationFormat>Předvádění na obrazovce (4:3)</PresentationFormat>
  <Paragraphs>158</Paragraphs>
  <Slides>13</Slides>
  <Notes>0</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Motiv sady Office</vt:lpstr>
      <vt:lpstr>mírnění bolesti</vt:lpstr>
      <vt:lpstr>PROŽÍVÁNÍ BOLESTI</vt:lpstr>
      <vt:lpstr>VLIVY NA SNÁŠENÍ BOLESTI</vt:lpstr>
      <vt:lpstr> MÍRNĚNÍ BOLESTI NEPSYCHOLOGICKÝMI PROSTŘEDKY   </vt:lpstr>
      <vt:lpstr>TYPY BOLESTI</vt:lpstr>
      <vt:lpstr>MĚŘENÍ BOLESTI</vt:lpstr>
      <vt:lpstr>AKUTNÍ</vt:lpstr>
      <vt:lpstr>AKUTNÍ</vt:lpstr>
      <vt:lpstr>CHRONICKÁ</vt:lpstr>
      <vt:lpstr>CHRONICKÁ</vt:lpstr>
      <vt:lpstr>DĚTI A BOLEST</vt:lpstr>
      <vt:lpstr>DĚTI A BOLEST</vt:lpstr>
      <vt:lpstr>TESTOVÉ OTÁZKY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Mírnění bolesti</dc:title>
  <dc:creator>inka</dc:creator>
  <cp:lastModifiedBy>Dejsinka</cp:lastModifiedBy>
  <cp:revision>80</cp:revision>
  <dcterms:created xsi:type="dcterms:W3CDTF">2013-01-28T15:31:57Z</dcterms:created>
  <dcterms:modified xsi:type="dcterms:W3CDTF">2020-09-01T11:50:13Z</dcterms:modified>
</cp:coreProperties>
</file>